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0"/>
    <p:sldId id="257" r:id="rId21"/>
    <p:sldId id="258" r:id="rId22"/>
    <p:sldId id="259" r:id="rId23"/>
    <p:sldId id="260" r:id="rId24"/>
    <p:sldId id="261" r:id="rId25"/>
    <p:sldId id="262" r:id="rId26"/>
    <p:sldId id="263" r:id="rId27"/>
    <p:sldId id="264" r:id="rId28"/>
    <p:sldId id="265" r:id="rId29"/>
    <p:sldId id="266" r:id="rId30"/>
    <p:sldId id="267" r:id="rId31"/>
    <p:sldId id="268" r:id="rId32"/>
    <p:sldId id="269" r:id="rId33"/>
    <p:sldId id="270" r:id="rId34"/>
    <p:sldId id="271" r:id="rId35"/>
    <p:sldId id="272" r:id="rId36"/>
    <p:sldId id="273" r:id="rId37"/>
    <p:sldId id="274" r:id="rId38"/>
    <p:sldId id="275" r:id="rId39"/>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rchivo Black" charset="1" panose="020B0A03020202020B04"/>
      <p:regular r:id="rId10"/>
    </p:embeddedFont>
    <p:embeddedFont>
      <p:font typeface="Open Sans Light" charset="1" panose="020B0306030504020204"/>
      <p:regular r:id="rId11"/>
    </p:embeddedFont>
    <p:embeddedFont>
      <p:font typeface="Open Sans Light Bold" charset="1" panose="020B0806030504020204"/>
      <p:regular r:id="rId12"/>
    </p:embeddedFont>
    <p:embeddedFont>
      <p:font typeface="Open Sans Light Italics" charset="1" panose="020B0306030504020204"/>
      <p:regular r:id="rId13"/>
    </p:embeddedFont>
    <p:embeddedFont>
      <p:font typeface="Open Sans Light Bold Italics" charset="1" panose="020B0806030504020204"/>
      <p:regular r:id="rId14"/>
    </p:embeddedFont>
    <p:embeddedFont>
      <p:font typeface="Open Sans" charset="1" panose="020B0606030504020204"/>
      <p:regular r:id="rId15"/>
    </p:embeddedFont>
    <p:embeddedFont>
      <p:font typeface="Open Sans Bold" charset="1" panose="020B0806030504020204"/>
      <p:regular r:id="rId16"/>
    </p:embeddedFont>
    <p:embeddedFont>
      <p:font typeface="Open Sans Italics" charset="1" panose="020B0606030504020204"/>
      <p:regular r:id="rId17"/>
    </p:embeddedFont>
    <p:embeddedFont>
      <p:font typeface="Open Sans Bold Italics" charset="1" panose="020B0806030504020204"/>
      <p:regular r:id="rId18"/>
    </p:embeddedFont>
    <p:embeddedFont>
      <p:font typeface="Caitlin" charset="1" panose="000000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slides/slide1.xml" Type="http://schemas.openxmlformats.org/officeDocument/2006/relationships/slide"/><Relationship Id="rId21" Target="slides/slide2.xml" Type="http://schemas.openxmlformats.org/officeDocument/2006/relationships/slide"/><Relationship Id="rId22" Target="slides/slide3.xml" Type="http://schemas.openxmlformats.org/officeDocument/2006/relationships/slide"/><Relationship Id="rId23" Target="slides/slide4.xml" Type="http://schemas.openxmlformats.org/officeDocument/2006/relationships/slide"/><Relationship Id="rId24" Target="slides/slide5.xml" Type="http://schemas.openxmlformats.org/officeDocument/2006/relationships/slide"/><Relationship Id="rId25" Target="slides/slide6.xml" Type="http://schemas.openxmlformats.org/officeDocument/2006/relationships/slide"/><Relationship Id="rId26" Target="slides/slide7.xml" Type="http://schemas.openxmlformats.org/officeDocument/2006/relationships/slide"/><Relationship Id="rId27" Target="slides/slide8.xml" Type="http://schemas.openxmlformats.org/officeDocument/2006/relationships/slide"/><Relationship Id="rId28" Target="slides/slide9.xml" Type="http://schemas.openxmlformats.org/officeDocument/2006/relationships/slide"/><Relationship Id="rId29" Target="slides/slide10.xml" Type="http://schemas.openxmlformats.org/officeDocument/2006/relationships/slide"/><Relationship Id="rId3" Target="viewProps.xml" Type="http://schemas.openxmlformats.org/officeDocument/2006/relationships/viewProps"/><Relationship Id="rId30" Target="slides/slide11.xml" Type="http://schemas.openxmlformats.org/officeDocument/2006/relationships/slide"/><Relationship Id="rId31" Target="slides/slide12.xml" Type="http://schemas.openxmlformats.org/officeDocument/2006/relationships/slide"/><Relationship Id="rId32" Target="slides/slide13.xml" Type="http://schemas.openxmlformats.org/officeDocument/2006/relationships/slide"/><Relationship Id="rId33" Target="slides/slide14.xml" Type="http://schemas.openxmlformats.org/officeDocument/2006/relationships/slide"/><Relationship Id="rId34" Target="slides/slide15.xml" Type="http://schemas.openxmlformats.org/officeDocument/2006/relationships/slide"/><Relationship Id="rId35" Target="slides/slide16.xml" Type="http://schemas.openxmlformats.org/officeDocument/2006/relationships/slide"/><Relationship Id="rId36" Target="slides/slide17.xml" Type="http://schemas.openxmlformats.org/officeDocument/2006/relationships/slide"/><Relationship Id="rId37" Target="slides/slide18.xml" Type="http://schemas.openxmlformats.org/officeDocument/2006/relationships/slide"/><Relationship Id="rId38" Target="slides/slide19.xml" Type="http://schemas.openxmlformats.org/officeDocument/2006/relationships/slide"/><Relationship Id="rId39" Target="slides/slide20.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8.jpeg" Type="http://schemas.openxmlformats.org/officeDocument/2006/relationships/image"/><Relationship Id="rId4" Target="https://www.youtube.com/watch?app=desktop&amp;v=peKz-lMc3Ag" TargetMode="External" Type="http://schemas.openxmlformats.org/officeDocument/2006/relationships/video"/></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1.jpeg" Type="http://schemas.openxmlformats.org/officeDocument/2006/relationships/image"/><Relationship Id="rId4" Target="../media/image1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jpe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8.jpeg" Type="http://schemas.openxmlformats.org/officeDocument/2006/relationships/image"/><Relationship Id="rId4" Target="https://www.youtube.com/watch?app=desktop&amp;v=0hPhkdZlm9Y&amp;t=4s" TargetMode="External" Type="http://schemas.openxmlformats.org/officeDocument/2006/relationships/video"/></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1.jpeg" Type="http://schemas.openxmlformats.org/officeDocument/2006/relationships/image"/><Relationship Id="rId4" Target="../media/image1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jpe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8.jpeg" Type="http://schemas.openxmlformats.org/officeDocument/2006/relationships/image"/><Relationship Id="rId4" Target="https://www.youtube.com/watch?app=desktop&amp;v=4zE3JAdmsFc" TargetMode="External" Type="http://schemas.openxmlformats.org/officeDocument/2006/relationships/video"/></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4.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jpe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8.jpeg" Type="http://schemas.openxmlformats.org/officeDocument/2006/relationships/image"/><Relationship Id="rId4" Target="https://www.youtube.com/watch?app=desktop&amp;v=TOyygXMkWGQ" TargetMode="External" Type="http://schemas.openxmlformats.org/officeDocument/2006/relationships/video"/></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1.jpeg" Type="http://schemas.openxmlformats.org/officeDocument/2006/relationships/image"/><Relationship Id="rId4" Target="../media/image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jpe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A050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028700" y="2040176"/>
            <a:ext cx="6483268" cy="6206649"/>
          </a:xfrm>
          <a:prstGeom prst="rect">
            <a:avLst/>
          </a:prstGeom>
        </p:spPr>
      </p:pic>
      <p:grpSp>
        <p:nvGrpSpPr>
          <p:cNvPr name="Group 3" id="3"/>
          <p:cNvGrpSpPr/>
          <p:nvPr/>
        </p:nvGrpSpPr>
        <p:grpSpPr>
          <a:xfrm rot="0">
            <a:off x="9144000" y="1028700"/>
            <a:ext cx="8115300" cy="5379560"/>
            <a:chOff x="0" y="0"/>
            <a:chExt cx="1913890" cy="1268701"/>
          </a:xfrm>
        </p:grpSpPr>
        <p:sp>
          <p:nvSpPr>
            <p:cNvPr name="Freeform 4" id="4"/>
            <p:cNvSpPr/>
            <p:nvPr/>
          </p:nvSpPr>
          <p:spPr>
            <a:xfrm>
              <a:off x="0" y="0"/>
              <a:ext cx="1913890" cy="1268701"/>
            </a:xfrm>
            <a:custGeom>
              <a:avLst/>
              <a:gdLst/>
              <a:ahLst/>
              <a:cxnLst/>
              <a:rect r="r" b="b" t="t" l="l"/>
              <a:pathLst>
                <a:path h="1268701" w="1913890">
                  <a:moveTo>
                    <a:pt x="0" y="0"/>
                  </a:moveTo>
                  <a:lnTo>
                    <a:pt x="1913890" y="0"/>
                  </a:lnTo>
                  <a:lnTo>
                    <a:pt x="1913890" y="1268701"/>
                  </a:lnTo>
                  <a:lnTo>
                    <a:pt x="0" y="1268701"/>
                  </a:lnTo>
                  <a:close/>
                </a:path>
              </a:pathLst>
            </a:custGeom>
            <a:solidFill>
              <a:srgbClr val="F9F9F9"/>
            </a:solidFill>
          </p:spPr>
        </p:sp>
      </p:grpSp>
      <p:sp>
        <p:nvSpPr>
          <p:cNvPr name="TextBox 5" id="5"/>
          <p:cNvSpPr txBox="true"/>
          <p:nvPr/>
        </p:nvSpPr>
        <p:spPr>
          <a:xfrm rot="0">
            <a:off x="9380211" y="2206626"/>
            <a:ext cx="7642879" cy="3385658"/>
          </a:xfrm>
          <a:prstGeom prst="rect">
            <a:avLst/>
          </a:prstGeom>
        </p:spPr>
        <p:txBody>
          <a:bodyPr anchor="t" rtlCol="false" tIns="0" lIns="0" bIns="0" rIns="0">
            <a:spAutoFit/>
          </a:bodyPr>
          <a:lstStyle/>
          <a:p>
            <a:pPr>
              <a:lnSpc>
                <a:spcPts val="8568"/>
              </a:lnSpc>
            </a:pPr>
            <a:r>
              <a:rPr lang="en-US" sz="10448">
                <a:solidFill>
                  <a:srgbClr val="000000"/>
                </a:solidFill>
                <a:latin typeface="Archivo Black"/>
              </a:rPr>
              <a:t>L</a:t>
            </a:r>
            <a:r>
              <a:rPr lang="en-US" sz="10448">
                <a:solidFill>
                  <a:srgbClr val="000000"/>
                </a:solidFill>
                <a:latin typeface="Archivo Black"/>
              </a:rPr>
              <a:t>es sujets d’impact social 2 </a:t>
            </a:r>
          </a:p>
        </p:txBody>
      </p:sp>
      <p:sp>
        <p:nvSpPr>
          <p:cNvPr name="TextBox 6" id="6"/>
          <p:cNvSpPr txBox="true"/>
          <p:nvPr/>
        </p:nvSpPr>
        <p:spPr>
          <a:xfrm rot="0">
            <a:off x="9144000" y="6619160"/>
            <a:ext cx="8115300" cy="1783715"/>
          </a:xfrm>
          <a:prstGeom prst="rect">
            <a:avLst/>
          </a:prstGeom>
        </p:spPr>
        <p:txBody>
          <a:bodyPr anchor="t" rtlCol="false" tIns="0" lIns="0" bIns="0" rIns="0">
            <a:spAutoFit/>
          </a:bodyPr>
          <a:lstStyle/>
          <a:p>
            <a:pPr algn="ctr">
              <a:lnSpc>
                <a:spcPts val="14560"/>
              </a:lnSpc>
            </a:pPr>
            <a:r>
              <a:rPr lang="en-US" sz="10400">
                <a:solidFill>
                  <a:srgbClr val="F9F9F9"/>
                </a:solidFill>
                <a:latin typeface="Caitlin"/>
              </a:rPr>
              <a:t>For Discussion</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grpSp>
        <p:nvGrpSpPr>
          <p:cNvPr name="Group 2" id="2"/>
          <p:cNvGrpSpPr/>
          <p:nvPr/>
        </p:nvGrpSpPr>
        <p:grpSpPr>
          <a:xfrm rot="0">
            <a:off x="2352852" y="564060"/>
            <a:ext cx="13582297" cy="1780841"/>
            <a:chOff x="0" y="0"/>
            <a:chExt cx="5814802" cy="762407"/>
          </a:xfrm>
        </p:grpSpPr>
        <p:sp>
          <p:nvSpPr>
            <p:cNvPr name="Freeform 3" id="3"/>
            <p:cNvSpPr/>
            <p:nvPr/>
          </p:nvSpPr>
          <p:spPr>
            <a:xfrm>
              <a:off x="0" y="0"/>
              <a:ext cx="5814802" cy="762407"/>
            </a:xfrm>
            <a:custGeom>
              <a:avLst/>
              <a:gdLst/>
              <a:ahLst/>
              <a:cxnLst/>
              <a:rect r="r" b="b" t="t" l="l"/>
              <a:pathLst>
                <a:path h="762407" w="5814802">
                  <a:moveTo>
                    <a:pt x="0" y="0"/>
                  </a:moveTo>
                  <a:lnTo>
                    <a:pt x="5814802" y="0"/>
                  </a:lnTo>
                  <a:lnTo>
                    <a:pt x="5814802" y="762407"/>
                  </a:lnTo>
                  <a:lnTo>
                    <a:pt x="0" y="762407"/>
                  </a:lnTo>
                  <a:close/>
                </a:path>
              </a:pathLst>
            </a:custGeom>
            <a:solidFill>
              <a:srgbClr val="000000"/>
            </a:solidFill>
          </p:spPr>
        </p:sp>
      </p:grpSp>
      <p:pic>
        <p:nvPicPr>
          <p:cNvPr name="Picture 4" id="4"/>
          <p:cNvPicPr>
            <a:picLocks noChangeAspect="true"/>
          </p:cNvPicPr>
          <p:nvPr/>
        </p:nvPicPr>
        <p:blipFill>
          <a:blip r:embed="rId2"/>
          <a:srcRect l="0" t="0" r="0" b="0"/>
          <a:stretch>
            <a:fillRect/>
          </a:stretch>
        </p:blipFill>
        <p:spPr>
          <a:xfrm flipH="false" flipV="false" rot="0">
            <a:off x="2885383" y="702615"/>
            <a:ext cx="1442445" cy="1380900"/>
          </a:xfrm>
          <a:prstGeom prst="rect">
            <a:avLst/>
          </a:prstGeom>
        </p:spPr>
      </p:pic>
      <p:sp>
        <p:nvSpPr>
          <p:cNvPr name="TextBox 5" id="5"/>
          <p:cNvSpPr txBox="true"/>
          <p:nvPr/>
        </p:nvSpPr>
        <p:spPr>
          <a:xfrm rot="0">
            <a:off x="4537333" y="8902065"/>
            <a:ext cx="9213333" cy="356235"/>
          </a:xfrm>
          <a:prstGeom prst="rect">
            <a:avLst/>
          </a:prstGeom>
        </p:spPr>
        <p:txBody>
          <a:bodyPr anchor="t" rtlCol="false" tIns="0" lIns="0" bIns="0" rIns="0">
            <a:spAutoFit/>
          </a:bodyPr>
          <a:lstStyle/>
          <a:p>
            <a:pPr algn="ctr">
              <a:lnSpc>
                <a:spcPts val="2940"/>
              </a:lnSpc>
            </a:pPr>
            <a:r>
              <a:rPr lang="en-US" sz="2100">
                <a:solidFill>
                  <a:srgbClr val="000000"/>
                </a:solidFill>
                <a:latin typeface="Open Sans"/>
              </a:rPr>
              <a:t>https://www.youtube.com/watch?v=peKz-lMc3Ag</a:t>
            </a:r>
          </a:p>
        </p:txBody>
      </p:sp>
      <p:sp>
        <p:nvSpPr>
          <p:cNvPr name="TextBox 6" id="6"/>
          <p:cNvSpPr txBox="true"/>
          <p:nvPr/>
        </p:nvSpPr>
        <p:spPr>
          <a:xfrm rot="0">
            <a:off x="5949628" y="512115"/>
            <a:ext cx="6388745" cy="1651635"/>
          </a:xfrm>
          <a:prstGeom prst="rect">
            <a:avLst/>
          </a:prstGeom>
        </p:spPr>
        <p:txBody>
          <a:bodyPr anchor="t" rtlCol="false" tIns="0" lIns="0" bIns="0" rIns="0">
            <a:spAutoFit/>
          </a:bodyPr>
          <a:lstStyle/>
          <a:p>
            <a:pPr algn="ctr">
              <a:lnSpc>
                <a:spcPts val="13439"/>
              </a:lnSpc>
            </a:pPr>
            <a:r>
              <a:rPr lang="en-US" sz="9600">
                <a:solidFill>
                  <a:srgbClr val="F9F9F9"/>
                </a:solidFill>
                <a:latin typeface="Caitlin"/>
              </a:rPr>
              <a:t>Que</a:t>
            </a:r>
            <a:r>
              <a:rPr lang="en-US" sz="9600">
                <a:solidFill>
                  <a:srgbClr val="F9F9F9"/>
                </a:solidFill>
                <a:latin typeface="Caitlin"/>
              </a:rPr>
              <a:t> font les autres ?</a:t>
            </a:r>
          </a:p>
        </p:txBody>
      </p:sp>
      <p:pic>
        <p:nvPicPr>
          <p:cNvPr name="Picture 7" id="7"/>
          <p:cNvPicPr>
            <a:picLocks noChangeAspect="true"/>
          </p:cNvPicPr>
          <p:nvPr>
            <a:videoFile r:link="rId4"/>
          </p:nvPr>
        </p:nvPicPr>
        <p:blipFill>
          <a:blip r:embed="rId3"/>
          <a:stretch>
            <a:fillRect/>
          </a:stretch>
        </p:blipFill>
        <p:spPr>
          <a:xfrm rot="0">
            <a:off x="4327828" y="2985054"/>
            <a:ext cx="9632345" cy="5418193"/>
          </a:xfrm>
          <a:prstGeom prst="rect">
            <a:avLst/>
          </a:prstGeom>
        </p:spPr>
      </p:pic>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22746" b="0"/>
          <a:stretch>
            <a:fillRect/>
          </a:stretch>
        </p:blipFill>
        <p:spPr>
          <a:xfrm flipH="false" flipV="false" rot="0">
            <a:off x="-5240036" y="0"/>
            <a:ext cx="11085759" cy="10287000"/>
          </a:xfrm>
          <a:prstGeom prst="rect">
            <a:avLst/>
          </a:prstGeom>
        </p:spPr>
      </p:pic>
      <p:grpSp>
        <p:nvGrpSpPr>
          <p:cNvPr name="Group 3" id="3"/>
          <p:cNvGrpSpPr/>
          <p:nvPr/>
        </p:nvGrpSpPr>
        <p:grpSpPr>
          <a:xfrm rot="0">
            <a:off x="0" y="302258"/>
            <a:ext cx="15119021" cy="1853358"/>
            <a:chOff x="0" y="0"/>
            <a:chExt cx="5114336" cy="626938"/>
          </a:xfrm>
        </p:grpSpPr>
        <p:sp>
          <p:nvSpPr>
            <p:cNvPr name="Freeform 4" id="4"/>
            <p:cNvSpPr/>
            <p:nvPr/>
          </p:nvSpPr>
          <p:spPr>
            <a:xfrm>
              <a:off x="0" y="0"/>
              <a:ext cx="5114336" cy="626938"/>
            </a:xfrm>
            <a:custGeom>
              <a:avLst/>
              <a:gdLst/>
              <a:ahLst/>
              <a:cxnLst/>
              <a:rect r="r" b="b" t="t" l="l"/>
              <a:pathLst>
                <a:path h="626938" w="5114336">
                  <a:moveTo>
                    <a:pt x="0" y="0"/>
                  </a:moveTo>
                  <a:lnTo>
                    <a:pt x="5114336" y="0"/>
                  </a:lnTo>
                  <a:lnTo>
                    <a:pt x="5114336" y="626938"/>
                  </a:lnTo>
                  <a:lnTo>
                    <a:pt x="0" y="626938"/>
                  </a:lnTo>
                  <a:close/>
                </a:path>
              </a:pathLst>
            </a:custGeom>
            <a:solidFill>
              <a:srgbClr val="000000"/>
            </a:solidFill>
          </p:spPr>
        </p:sp>
      </p:grpSp>
      <p:sp>
        <p:nvSpPr>
          <p:cNvPr name="TextBox 5" id="5"/>
          <p:cNvSpPr txBox="true"/>
          <p:nvPr/>
        </p:nvSpPr>
        <p:spPr>
          <a:xfrm rot="0">
            <a:off x="6232359" y="3277235"/>
            <a:ext cx="11404873" cy="5380990"/>
          </a:xfrm>
          <a:prstGeom prst="rect">
            <a:avLst/>
          </a:prstGeom>
        </p:spPr>
        <p:txBody>
          <a:bodyPr anchor="t" rtlCol="false" tIns="0" lIns="0" bIns="0" rIns="0">
            <a:spAutoFit/>
          </a:bodyPr>
          <a:lstStyle/>
          <a:p>
            <a:pPr algn="ctr">
              <a:lnSpc>
                <a:spcPts val="4759"/>
              </a:lnSpc>
            </a:pPr>
            <a:r>
              <a:rPr lang="en-US" sz="3399">
                <a:solidFill>
                  <a:srgbClr val="000000"/>
                </a:solidFill>
                <a:latin typeface="Open Sans Light"/>
              </a:rPr>
              <a:t>La consomm</a:t>
            </a:r>
            <a:r>
              <a:rPr lang="en-US" sz="3399">
                <a:solidFill>
                  <a:srgbClr val="000000"/>
                </a:solidFill>
                <a:latin typeface="Open Sans Light"/>
              </a:rPr>
              <a:t>ation de drogue est toute drogue utilisée à mauvais escient pour amener les gens à devenir intoxiqués et à développer des effets à long terme sur leur cerveau. L'usage de drogues est l'usage inapproprié de médicaments sur ordonnance, un usage malsain d'alcool ou de tabac, ou l'usage de drogues illégales. Il est classé comme une maladie mentale et un trouble cérébral complexe, car les gens peuvent devenir très dépendants et devenir dépendants de leur consommation de drogues.</a:t>
            </a:r>
          </a:p>
        </p:txBody>
      </p:sp>
      <p:pic>
        <p:nvPicPr>
          <p:cNvPr name="Picture 6" id="6"/>
          <p:cNvPicPr>
            <a:picLocks noChangeAspect="true"/>
          </p:cNvPicPr>
          <p:nvPr/>
        </p:nvPicPr>
        <p:blipFill>
          <a:blip r:embed="rId3"/>
          <a:srcRect l="0" t="0" r="0" b="0"/>
          <a:stretch>
            <a:fillRect/>
          </a:stretch>
        </p:blipFill>
        <p:spPr>
          <a:xfrm flipH="false" flipV="false" rot="0">
            <a:off x="0" y="332179"/>
            <a:ext cx="1904703" cy="1823436"/>
          </a:xfrm>
          <a:prstGeom prst="rect">
            <a:avLst/>
          </a:prstGeom>
        </p:spPr>
      </p:pic>
      <p:pic>
        <p:nvPicPr>
          <p:cNvPr name="Picture 7" id="7"/>
          <p:cNvPicPr>
            <a:picLocks noChangeAspect="true"/>
          </p:cNvPicPr>
          <p:nvPr/>
        </p:nvPicPr>
        <p:blipFill>
          <a:blip r:embed="rId4"/>
          <a:srcRect l="0" t="0" r="0" b="0"/>
          <a:stretch>
            <a:fillRect/>
          </a:stretch>
        </p:blipFill>
        <p:spPr>
          <a:xfrm flipH="false" flipV="false" rot="0">
            <a:off x="6335973" y="9258300"/>
            <a:ext cx="11301259" cy="494430"/>
          </a:xfrm>
          <a:prstGeom prst="rect">
            <a:avLst/>
          </a:prstGeom>
        </p:spPr>
      </p:pic>
      <p:sp>
        <p:nvSpPr>
          <p:cNvPr name="TextBox 8" id="8"/>
          <p:cNvSpPr txBox="true"/>
          <p:nvPr/>
        </p:nvSpPr>
        <p:spPr>
          <a:xfrm rot="0">
            <a:off x="-1327152" y="407920"/>
            <a:ext cx="15119021" cy="1500505"/>
          </a:xfrm>
          <a:prstGeom prst="rect">
            <a:avLst/>
          </a:prstGeom>
        </p:spPr>
        <p:txBody>
          <a:bodyPr anchor="t" rtlCol="false" tIns="0" lIns="0" bIns="0" rIns="0">
            <a:spAutoFit/>
          </a:bodyPr>
          <a:lstStyle/>
          <a:p>
            <a:pPr algn="ctr">
              <a:lnSpc>
                <a:spcPts val="12319"/>
              </a:lnSpc>
            </a:pPr>
            <a:r>
              <a:rPr lang="en-US" sz="8799">
                <a:solidFill>
                  <a:srgbClr val="F9F9F9"/>
                </a:solidFill>
                <a:latin typeface="Caitlin"/>
              </a:rPr>
              <a:t>La Consommation de Drogue</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028700" y="298133"/>
            <a:ext cx="1904703" cy="1823436"/>
          </a:xfrm>
          <a:prstGeom prst="rect">
            <a:avLst/>
          </a:prstGeom>
        </p:spPr>
      </p:pic>
      <p:grpSp>
        <p:nvGrpSpPr>
          <p:cNvPr name="Group 3" id="3"/>
          <p:cNvGrpSpPr/>
          <p:nvPr/>
        </p:nvGrpSpPr>
        <p:grpSpPr>
          <a:xfrm rot="0">
            <a:off x="1028700" y="2689433"/>
            <a:ext cx="7731504" cy="2454067"/>
            <a:chOff x="0" y="0"/>
            <a:chExt cx="2615348" cy="830141"/>
          </a:xfrm>
        </p:grpSpPr>
        <p:sp>
          <p:nvSpPr>
            <p:cNvPr name="Freeform 4" id="4"/>
            <p:cNvSpPr/>
            <p:nvPr/>
          </p:nvSpPr>
          <p:spPr>
            <a:xfrm>
              <a:off x="0" y="0"/>
              <a:ext cx="2615348" cy="830141"/>
            </a:xfrm>
            <a:custGeom>
              <a:avLst/>
              <a:gdLst/>
              <a:ahLst/>
              <a:cxnLst/>
              <a:rect r="r" b="b" t="t" l="l"/>
              <a:pathLst>
                <a:path h="830141" w="2615348">
                  <a:moveTo>
                    <a:pt x="0" y="0"/>
                  </a:moveTo>
                  <a:lnTo>
                    <a:pt x="2615348" y="0"/>
                  </a:lnTo>
                  <a:lnTo>
                    <a:pt x="2615348" y="830141"/>
                  </a:lnTo>
                  <a:lnTo>
                    <a:pt x="0" y="830141"/>
                  </a:lnTo>
                  <a:close/>
                </a:path>
              </a:pathLst>
            </a:custGeom>
            <a:solidFill>
              <a:srgbClr val="000000"/>
            </a:solidFill>
          </p:spPr>
        </p:sp>
      </p:grpSp>
      <p:grpSp>
        <p:nvGrpSpPr>
          <p:cNvPr name="Group 5" id="5"/>
          <p:cNvGrpSpPr/>
          <p:nvPr/>
        </p:nvGrpSpPr>
        <p:grpSpPr>
          <a:xfrm rot="0">
            <a:off x="9602885" y="2689433"/>
            <a:ext cx="7656415" cy="2454067"/>
            <a:chOff x="0" y="0"/>
            <a:chExt cx="2589948" cy="830141"/>
          </a:xfrm>
        </p:grpSpPr>
        <p:sp>
          <p:nvSpPr>
            <p:cNvPr name="Freeform 6" id="6"/>
            <p:cNvSpPr/>
            <p:nvPr/>
          </p:nvSpPr>
          <p:spPr>
            <a:xfrm>
              <a:off x="0" y="0"/>
              <a:ext cx="2589948" cy="830141"/>
            </a:xfrm>
            <a:custGeom>
              <a:avLst/>
              <a:gdLst/>
              <a:ahLst/>
              <a:cxnLst/>
              <a:rect r="r" b="b" t="t" l="l"/>
              <a:pathLst>
                <a:path h="830141" w="2589948">
                  <a:moveTo>
                    <a:pt x="0" y="0"/>
                  </a:moveTo>
                  <a:lnTo>
                    <a:pt x="2589948" y="0"/>
                  </a:lnTo>
                  <a:lnTo>
                    <a:pt x="2589948" y="830141"/>
                  </a:lnTo>
                  <a:lnTo>
                    <a:pt x="0" y="830141"/>
                  </a:lnTo>
                  <a:close/>
                </a:path>
              </a:pathLst>
            </a:custGeom>
            <a:solidFill>
              <a:srgbClr val="000000"/>
            </a:solidFill>
          </p:spPr>
        </p:sp>
      </p:grpSp>
      <p:grpSp>
        <p:nvGrpSpPr>
          <p:cNvPr name="Group 7" id="7"/>
          <p:cNvGrpSpPr/>
          <p:nvPr/>
        </p:nvGrpSpPr>
        <p:grpSpPr>
          <a:xfrm rot="0">
            <a:off x="1028700" y="5933538"/>
            <a:ext cx="7731504" cy="2454067"/>
            <a:chOff x="0" y="0"/>
            <a:chExt cx="2615348" cy="830141"/>
          </a:xfrm>
        </p:grpSpPr>
        <p:sp>
          <p:nvSpPr>
            <p:cNvPr name="Freeform 8" id="8"/>
            <p:cNvSpPr/>
            <p:nvPr/>
          </p:nvSpPr>
          <p:spPr>
            <a:xfrm>
              <a:off x="0" y="0"/>
              <a:ext cx="2615348" cy="830141"/>
            </a:xfrm>
            <a:custGeom>
              <a:avLst/>
              <a:gdLst/>
              <a:ahLst/>
              <a:cxnLst/>
              <a:rect r="r" b="b" t="t" l="l"/>
              <a:pathLst>
                <a:path h="830141" w="2615348">
                  <a:moveTo>
                    <a:pt x="0" y="0"/>
                  </a:moveTo>
                  <a:lnTo>
                    <a:pt x="2615348" y="0"/>
                  </a:lnTo>
                  <a:lnTo>
                    <a:pt x="2615348" y="830141"/>
                  </a:lnTo>
                  <a:lnTo>
                    <a:pt x="0" y="830141"/>
                  </a:lnTo>
                  <a:close/>
                </a:path>
              </a:pathLst>
            </a:custGeom>
            <a:solidFill>
              <a:srgbClr val="000000"/>
            </a:solidFill>
          </p:spPr>
        </p:sp>
      </p:grpSp>
      <p:grpSp>
        <p:nvGrpSpPr>
          <p:cNvPr name="Group 9" id="9"/>
          <p:cNvGrpSpPr/>
          <p:nvPr/>
        </p:nvGrpSpPr>
        <p:grpSpPr>
          <a:xfrm rot="0">
            <a:off x="9602885" y="5933538"/>
            <a:ext cx="7656415" cy="2454067"/>
            <a:chOff x="0" y="0"/>
            <a:chExt cx="2589948" cy="830141"/>
          </a:xfrm>
        </p:grpSpPr>
        <p:sp>
          <p:nvSpPr>
            <p:cNvPr name="Freeform 10" id="10"/>
            <p:cNvSpPr/>
            <p:nvPr/>
          </p:nvSpPr>
          <p:spPr>
            <a:xfrm>
              <a:off x="0" y="0"/>
              <a:ext cx="2589948" cy="830141"/>
            </a:xfrm>
            <a:custGeom>
              <a:avLst/>
              <a:gdLst/>
              <a:ahLst/>
              <a:cxnLst/>
              <a:rect r="r" b="b" t="t" l="l"/>
              <a:pathLst>
                <a:path h="830141" w="2589948">
                  <a:moveTo>
                    <a:pt x="0" y="0"/>
                  </a:moveTo>
                  <a:lnTo>
                    <a:pt x="2589948" y="0"/>
                  </a:lnTo>
                  <a:lnTo>
                    <a:pt x="2589948" y="830141"/>
                  </a:lnTo>
                  <a:lnTo>
                    <a:pt x="0" y="830141"/>
                  </a:lnTo>
                  <a:close/>
                </a:path>
              </a:pathLst>
            </a:custGeom>
            <a:solidFill>
              <a:srgbClr val="000000"/>
            </a:solidFill>
          </p:spPr>
        </p:sp>
      </p:grpSp>
      <p:pic>
        <p:nvPicPr>
          <p:cNvPr name="Picture 11" id="11"/>
          <p:cNvPicPr>
            <a:picLocks noChangeAspect="true"/>
          </p:cNvPicPr>
          <p:nvPr/>
        </p:nvPicPr>
        <p:blipFill>
          <a:blip r:embed="rId3"/>
          <a:srcRect l="0" t="0" r="0" b="0"/>
          <a:stretch>
            <a:fillRect/>
          </a:stretch>
        </p:blipFill>
        <p:spPr>
          <a:xfrm flipH="false" flipV="false" rot="0">
            <a:off x="8540297" y="8633765"/>
            <a:ext cx="8719003" cy="1249071"/>
          </a:xfrm>
          <a:prstGeom prst="rect">
            <a:avLst/>
          </a:prstGeom>
        </p:spPr>
      </p:pic>
      <p:sp>
        <p:nvSpPr>
          <p:cNvPr name="TextBox 12" id="12"/>
          <p:cNvSpPr txBox="true"/>
          <p:nvPr/>
        </p:nvSpPr>
        <p:spPr>
          <a:xfrm rot="0">
            <a:off x="4341540" y="107633"/>
            <a:ext cx="9604921" cy="1651635"/>
          </a:xfrm>
          <a:prstGeom prst="rect">
            <a:avLst/>
          </a:prstGeom>
        </p:spPr>
        <p:txBody>
          <a:bodyPr anchor="t" rtlCol="false" tIns="0" lIns="0" bIns="0" rIns="0">
            <a:spAutoFit/>
          </a:bodyPr>
          <a:lstStyle/>
          <a:p>
            <a:pPr algn="ctr">
              <a:lnSpc>
                <a:spcPts val="13439"/>
              </a:lnSpc>
            </a:pPr>
            <a:r>
              <a:rPr lang="en-US" sz="9600">
                <a:solidFill>
                  <a:srgbClr val="000000"/>
                </a:solidFill>
                <a:latin typeface="Caitlin"/>
              </a:rPr>
              <a:t>À</a:t>
            </a:r>
            <a:r>
              <a:rPr lang="en-US" sz="9600">
                <a:solidFill>
                  <a:srgbClr val="000000"/>
                </a:solidFill>
                <a:latin typeface="Caitlin"/>
              </a:rPr>
              <a:t> la maison et autour du monde</a:t>
            </a:r>
          </a:p>
        </p:txBody>
      </p:sp>
      <p:sp>
        <p:nvSpPr>
          <p:cNvPr name="TextBox 13" id="13"/>
          <p:cNvSpPr txBox="true"/>
          <p:nvPr/>
        </p:nvSpPr>
        <p:spPr>
          <a:xfrm rot="0">
            <a:off x="1028700" y="2992859"/>
            <a:ext cx="7731504" cy="1780540"/>
          </a:xfrm>
          <a:prstGeom prst="rect">
            <a:avLst/>
          </a:prstGeom>
        </p:spPr>
        <p:txBody>
          <a:bodyPr anchor="t" rtlCol="false" tIns="0" lIns="0" bIns="0" rIns="0">
            <a:spAutoFit/>
          </a:bodyPr>
          <a:lstStyle/>
          <a:p>
            <a:pPr algn="ctr">
              <a:lnSpc>
                <a:spcPts val="4759"/>
              </a:lnSpc>
            </a:pPr>
            <a:r>
              <a:rPr lang="en-US" sz="3399">
                <a:solidFill>
                  <a:srgbClr val="F9F9F9"/>
                </a:solidFill>
                <a:latin typeface="Open Sans Light"/>
              </a:rPr>
              <a:t>E</a:t>
            </a:r>
            <a:r>
              <a:rPr lang="en-US" sz="3399">
                <a:solidFill>
                  <a:srgbClr val="F9F9F9"/>
                </a:solidFill>
                <a:latin typeface="Open Sans Light"/>
              </a:rPr>
              <a:t>nviron 21 % de la population canadienne satisfera aux critères de toxicomanie dans sa vie.</a:t>
            </a:r>
          </a:p>
        </p:txBody>
      </p:sp>
      <p:sp>
        <p:nvSpPr>
          <p:cNvPr name="TextBox 14" id="14"/>
          <p:cNvSpPr txBox="true"/>
          <p:nvPr/>
        </p:nvSpPr>
        <p:spPr>
          <a:xfrm rot="0">
            <a:off x="9602885" y="2692821"/>
            <a:ext cx="7656415" cy="2380615"/>
          </a:xfrm>
          <a:prstGeom prst="rect">
            <a:avLst/>
          </a:prstGeom>
        </p:spPr>
        <p:txBody>
          <a:bodyPr anchor="t" rtlCol="false" tIns="0" lIns="0" bIns="0" rIns="0">
            <a:spAutoFit/>
          </a:bodyPr>
          <a:lstStyle/>
          <a:p>
            <a:pPr algn="ctr">
              <a:lnSpc>
                <a:spcPts val="4759"/>
              </a:lnSpc>
            </a:pPr>
            <a:r>
              <a:rPr lang="en-US" sz="3399">
                <a:solidFill>
                  <a:srgbClr val="F9F9F9"/>
                </a:solidFill>
                <a:latin typeface="Open Sans Light"/>
              </a:rPr>
              <a:t>E</a:t>
            </a:r>
            <a:r>
              <a:rPr lang="en-US" sz="3399">
                <a:solidFill>
                  <a:srgbClr val="F9F9F9"/>
                </a:solidFill>
                <a:latin typeface="Open Sans Light"/>
              </a:rPr>
              <a:t>nviron 269 millions de personnes ont consommé des drogues dans le monde en 2018, soit une augmentation de 30 % depuis 2009.</a:t>
            </a:r>
          </a:p>
        </p:txBody>
      </p:sp>
      <p:sp>
        <p:nvSpPr>
          <p:cNvPr name="TextBox 15" id="15"/>
          <p:cNvSpPr txBox="true"/>
          <p:nvPr/>
        </p:nvSpPr>
        <p:spPr>
          <a:xfrm rot="0">
            <a:off x="1028700" y="6236964"/>
            <a:ext cx="7731504" cy="1780540"/>
          </a:xfrm>
          <a:prstGeom prst="rect">
            <a:avLst/>
          </a:prstGeom>
        </p:spPr>
        <p:txBody>
          <a:bodyPr anchor="t" rtlCol="false" tIns="0" lIns="0" bIns="0" rIns="0">
            <a:spAutoFit/>
          </a:bodyPr>
          <a:lstStyle/>
          <a:p>
            <a:pPr algn="ctr">
              <a:lnSpc>
                <a:spcPts val="4759"/>
              </a:lnSpc>
            </a:pPr>
            <a:r>
              <a:rPr lang="en-US" sz="3399">
                <a:solidFill>
                  <a:srgbClr val="F9F9F9"/>
                </a:solidFill>
                <a:latin typeface="Open Sans Light"/>
              </a:rPr>
              <a:t>Environ 21</a:t>
            </a:r>
            <a:r>
              <a:rPr lang="en-US" sz="3399">
                <a:solidFill>
                  <a:srgbClr val="F9F9F9"/>
                </a:solidFill>
                <a:latin typeface="Open Sans Light"/>
              </a:rPr>
              <a:t> millions d'Américains ont au moins une dépendance et seulement 10% recevront le traitement nécessaire.</a:t>
            </a:r>
          </a:p>
        </p:txBody>
      </p:sp>
      <p:sp>
        <p:nvSpPr>
          <p:cNvPr name="TextBox 16" id="16"/>
          <p:cNvSpPr txBox="true"/>
          <p:nvPr/>
        </p:nvSpPr>
        <p:spPr>
          <a:xfrm rot="0">
            <a:off x="9602885" y="6537002"/>
            <a:ext cx="7656415" cy="1180465"/>
          </a:xfrm>
          <a:prstGeom prst="rect">
            <a:avLst/>
          </a:prstGeom>
        </p:spPr>
        <p:txBody>
          <a:bodyPr anchor="t" rtlCol="false" tIns="0" lIns="0" bIns="0" rIns="0">
            <a:spAutoFit/>
          </a:bodyPr>
          <a:lstStyle/>
          <a:p>
            <a:pPr algn="ctr">
              <a:lnSpc>
                <a:spcPts val="4759"/>
              </a:lnSpc>
            </a:pPr>
            <a:r>
              <a:rPr lang="en-US" sz="3399">
                <a:solidFill>
                  <a:srgbClr val="F9F9F9"/>
                </a:solidFill>
                <a:latin typeface="Open Sans Light"/>
              </a:rPr>
              <a:t>Plus de 350 000 personnes meurent chaque année d'overdoses.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24970" b="0"/>
          <a:stretch>
            <a:fillRect/>
          </a:stretch>
        </p:blipFill>
        <p:spPr>
          <a:xfrm flipH="false" flipV="false" rot="0">
            <a:off x="-4278171" y="0"/>
            <a:ext cx="11562942" cy="10287000"/>
          </a:xfrm>
          <a:prstGeom prst="rect">
            <a:avLst/>
          </a:prstGeom>
        </p:spPr>
      </p:pic>
      <p:grpSp>
        <p:nvGrpSpPr>
          <p:cNvPr name="Group 3" id="3"/>
          <p:cNvGrpSpPr/>
          <p:nvPr/>
        </p:nvGrpSpPr>
        <p:grpSpPr>
          <a:xfrm rot="0">
            <a:off x="0" y="3729038"/>
            <a:ext cx="7284771" cy="2828925"/>
            <a:chOff x="0" y="0"/>
            <a:chExt cx="2464231" cy="956945"/>
          </a:xfrm>
        </p:grpSpPr>
        <p:sp>
          <p:nvSpPr>
            <p:cNvPr name="Freeform 4" id="4"/>
            <p:cNvSpPr/>
            <p:nvPr/>
          </p:nvSpPr>
          <p:spPr>
            <a:xfrm>
              <a:off x="0" y="0"/>
              <a:ext cx="2464231" cy="956945"/>
            </a:xfrm>
            <a:custGeom>
              <a:avLst/>
              <a:gdLst/>
              <a:ahLst/>
              <a:cxnLst/>
              <a:rect r="r" b="b" t="t" l="l"/>
              <a:pathLst>
                <a:path h="956945" w="2464231">
                  <a:moveTo>
                    <a:pt x="0" y="0"/>
                  </a:moveTo>
                  <a:lnTo>
                    <a:pt x="2464231" y="0"/>
                  </a:lnTo>
                  <a:lnTo>
                    <a:pt x="2464231" y="956945"/>
                  </a:lnTo>
                  <a:lnTo>
                    <a:pt x="0" y="956945"/>
                  </a:lnTo>
                  <a:close/>
                </a:path>
              </a:pathLst>
            </a:custGeom>
            <a:solidFill>
              <a:srgbClr val="000000"/>
            </a:solidFill>
          </p:spPr>
        </p:sp>
      </p:grpSp>
      <p:pic>
        <p:nvPicPr>
          <p:cNvPr name="Picture 5" id="5"/>
          <p:cNvPicPr>
            <a:picLocks noChangeAspect="true"/>
          </p:cNvPicPr>
          <p:nvPr/>
        </p:nvPicPr>
        <p:blipFill>
          <a:blip r:embed="rId3"/>
          <a:srcRect l="0" t="0" r="0" b="0"/>
          <a:stretch>
            <a:fillRect/>
          </a:stretch>
        </p:blipFill>
        <p:spPr>
          <a:xfrm flipH="false" flipV="false" rot="0">
            <a:off x="76348" y="4231782"/>
            <a:ext cx="1904703" cy="1823436"/>
          </a:xfrm>
          <a:prstGeom prst="rect">
            <a:avLst/>
          </a:prstGeom>
        </p:spPr>
      </p:pic>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7942619" y="1028700"/>
            <a:ext cx="1376588" cy="2057400"/>
          </a:xfrm>
          <a:prstGeom prst="rect">
            <a:avLst/>
          </a:prstGeom>
        </p:spPr>
      </p:pic>
      <p:sp>
        <p:nvSpPr>
          <p:cNvPr name="TextBox 7" id="7"/>
          <p:cNvSpPr txBox="true"/>
          <p:nvPr/>
        </p:nvSpPr>
        <p:spPr>
          <a:xfrm rot="0">
            <a:off x="1028700" y="4307522"/>
            <a:ext cx="7284771" cy="1500505"/>
          </a:xfrm>
          <a:prstGeom prst="rect">
            <a:avLst/>
          </a:prstGeom>
        </p:spPr>
        <p:txBody>
          <a:bodyPr anchor="t" rtlCol="false" tIns="0" lIns="0" bIns="0" rIns="0">
            <a:spAutoFit/>
          </a:bodyPr>
          <a:lstStyle/>
          <a:p>
            <a:pPr algn="ctr">
              <a:lnSpc>
                <a:spcPts val="12319"/>
              </a:lnSpc>
            </a:pPr>
            <a:r>
              <a:rPr lang="en-US" sz="8799">
                <a:solidFill>
                  <a:srgbClr val="F9F9F9"/>
                </a:solidFill>
                <a:latin typeface="Caitlin"/>
              </a:rPr>
              <a:t>P</a:t>
            </a:r>
            <a:r>
              <a:rPr lang="en-US" sz="8799">
                <a:solidFill>
                  <a:srgbClr val="F9F9F9"/>
                </a:solidFill>
                <a:latin typeface="Caitlin"/>
              </a:rPr>
              <a:t>arlons-nous!</a:t>
            </a:r>
          </a:p>
        </p:txBody>
      </p:sp>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7942619" y="7200900"/>
            <a:ext cx="1376588" cy="2057400"/>
          </a:xfrm>
          <a:prstGeom prst="rect">
            <a:avLst/>
          </a:prstGeom>
        </p:spPr>
      </p:pic>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7942619" y="4114800"/>
            <a:ext cx="1376588" cy="2057400"/>
          </a:xfrm>
          <a:prstGeom prst="rect">
            <a:avLst/>
          </a:prstGeom>
        </p:spPr>
      </p:pic>
      <p:sp>
        <p:nvSpPr>
          <p:cNvPr name="TextBox 10" id="10"/>
          <p:cNvSpPr txBox="true"/>
          <p:nvPr/>
        </p:nvSpPr>
        <p:spPr>
          <a:xfrm rot="0">
            <a:off x="10021766" y="1133792"/>
            <a:ext cx="7237534" cy="1780540"/>
          </a:xfrm>
          <a:prstGeom prst="rect">
            <a:avLst/>
          </a:prstGeom>
        </p:spPr>
        <p:txBody>
          <a:bodyPr anchor="t" rtlCol="false" tIns="0" lIns="0" bIns="0" rIns="0">
            <a:spAutoFit/>
          </a:bodyPr>
          <a:lstStyle/>
          <a:p>
            <a:pPr algn="ctr">
              <a:lnSpc>
                <a:spcPts val="4759"/>
              </a:lnSpc>
            </a:pPr>
            <a:r>
              <a:rPr lang="en-US" sz="3399">
                <a:solidFill>
                  <a:srgbClr val="000000"/>
                </a:solidFill>
                <a:latin typeface="Open Sans Light"/>
              </a:rPr>
              <a:t>Comment pouvez-vous</a:t>
            </a:r>
            <a:r>
              <a:rPr lang="en-US" sz="3399">
                <a:solidFill>
                  <a:srgbClr val="000000"/>
                </a:solidFill>
                <a:latin typeface="Open Sans Light"/>
              </a:rPr>
              <a:t> aider une personne ayant une consommation excessive et dangereuse de drogues?</a:t>
            </a:r>
          </a:p>
        </p:txBody>
      </p:sp>
      <p:sp>
        <p:nvSpPr>
          <p:cNvPr name="TextBox 11" id="11"/>
          <p:cNvSpPr txBox="true"/>
          <p:nvPr/>
        </p:nvSpPr>
        <p:spPr>
          <a:xfrm rot="0">
            <a:off x="10021766" y="4219892"/>
            <a:ext cx="7237534" cy="1780540"/>
          </a:xfrm>
          <a:prstGeom prst="rect">
            <a:avLst/>
          </a:prstGeom>
        </p:spPr>
        <p:txBody>
          <a:bodyPr anchor="t" rtlCol="false" tIns="0" lIns="0" bIns="0" rIns="0">
            <a:spAutoFit/>
          </a:bodyPr>
          <a:lstStyle/>
          <a:p>
            <a:pPr algn="ctr">
              <a:lnSpc>
                <a:spcPts val="4759"/>
              </a:lnSpc>
            </a:pPr>
            <a:r>
              <a:rPr lang="en-US" sz="3399">
                <a:solidFill>
                  <a:srgbClr val="000000"/>
                </a:solidFill>
                <a:latin typeface="Open Sans Light"/>
              </a:rPr>
              <a:t>Quelles sont les solut</a:t>
            </a:r>
            <a:r>
              <a:rPr lang="en-US" sz="3399">
                <a:solidFill>
                  <a:srgbClr val="000000"/>
                </a:solidFill>
                <a:latin typeface="Open Sans Light"/>
              </a:rPr>
              <a:t>ions pour aider quelqu'un à arrêter sa consommation de drogue?</a:t>
            </a:r>
          </a:p>
        </p:txBody>
      </p:sp>
      <p:sp>
        <p:nvSpPr>
          <p:cNvPr name="TextBox 12" id="12"/>
          <p:cNvSpPr txBox="true"/>
          <p:nvPr/>
        </p:nvSpPr>
        <p:spPr>
          <a:xfrm rot="0">
            <a:off x="10021766" y="7005955"/>
            <a:ext cx="7237534" cy="2380615"/>
          </a:xfrm>
          <a:prstGeom prst="rect">
            <a:avLst/>
          </a:prstGeom>
        </p:spPr>
        <p:txBody>
          <a:bodyPr anchor="t" rtlCol="false" tIns="0" lIns="0" bIns="0" rIns="0">
            <a:spAutoFit/>
          </a:bodyPr>
          <a:lstStyle/>
          <a:p>
            <a:pPr algn="ctr">
              <a:lnSpc>
                <a:spcPts val="4759"/>
              </a:lnSpc>
            </a:pPr>
            <a:r>
              <a:rPr lang="en-US" sz="3399">
                <a:solidFill>
                  <a:srgbClr val="000000"/>
                </a:solidFill>
                <a:latin typeface="Open Sans Light"/>
              </a:rPr>
              <a:t>Quelles sont les</a:t>
            </a:r>
            <a:r>
              <a:rPr lang="en-US" sz="3399">
                <a:solidFill>
                  <a:srgbClr val="000000"/>
                </a:solidFill>
                <a:latin typeface="Open Sans Light"/>
              </a:rPr>
              <a:t> raisons pour lesquelles quelqu'un peut commencer à consommer de la drogue de manière excessive?</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grpSp>
        <p:nvGrpSpPr>
          <p:cNvPr name="Group 2" id="2"/>
          <p:cNvGrpSpPr/>
          <p:nvPr/>
        </p:nvGrpSpPr>
        <p:grpSpPr>
          <a:xfrm rot="0">
            <a:off x="2352852" y="564060"/>
            <a:ext cx="13582297" cy="1780841"/>
            <a:chOff x="0" y="0"/>
            <a:chExt cx="5814802" cy="762407"/>
          </a:xfrm>
        </p:grpSpPr>
        <p:sp>
          <p:nvSpPr>
            <p:cNvPr name="Freeform 3" id="3"/>
            <p:cNvSpPr/>
            <p:nvPr/>
          </p:nvSpPr>
          <p:spPr>
            <a:xfrm>
              <a:off x="0" y="0"/>
              <a:ext cx="5814802" cy="762407"/>
            </a:xfrm>
            <a:custGeom>
              <a:avLst/>
              <a:gdLst/>
              <a:ahLst/>
              <a:cxnLst/>
              <a:rect r="r" b="b" t="t" l="l"/>
              <a:pathLst>
                <a:path h="762407" w="5814802">
                  <a:moveTo>
                    <a:pt x="0" y="0"/>
                  </a:moveTo>
                  <a:lnTo>
                    <a:pt x="5814802" y="0"/>
                  </a:lnTo>
                  <a:lnTo>
                    <a:pt x="5814802" y="762407"/>
                  </a:lnTo>
                  <a:lnTo>
                    <a:pt x="0" y="762407"/>
                  </a:lnTo>
                  <a:close/>
                </a:path>
              </a:pathLst>
            </a:custGeom>
            <a:solidFill>
              <a:srgbClr val="000000"/>
            </a:solidFill>
          </p:spPr>
        </p:sp>
      </p:grpSp>
      <p:pic>
        <p:nvPicPr>
          <p:cNvPr name="Picture 4" id="4"/>
          <p:cNvPicPr>
            <a:picLocks noChangeAspect="true"/>
          </p:cNvPicPr>
          <p:nvPr/>
        </p:nvPicPr>
        <p:blipFill>
          <a:blip r:embed="rId2"/>
          <a:srcRect l="0" t="0" r="0" b="0"/>
          <a:stretch>
            <a:fillRect/>
          </a:stretch>
        </p:blipFill>
        <p:spPr>
          <a:xfrm flipH="false" flipV="false" rot="0">
            <a:off x="2885383" y="702615"/>
            <a:ext cx="1442445" cy="1380900"/>
          </a:xfrm>
          <a:prstGeom prst="rect">
            <a:avLst/>
          </a:prstGeom>
        </p:spPr>
      </p:pic>
      <p:sp>
        <p:nvSpPr>
          <p:cNvPr name="TextBox 5" id="5"/>
          <p:cNvSpPr txBox="true"/>
          <p:nvPr/>
        </p:nvSpPr>
        <p:spPr>
          <a:xfrm rot="0">
            <a:off x="4537333" y="8902065"/>
            <a:ext cx="9213333" cy="356235"/>
          </a:xfrm>
          <a:prstGeom prst="rect">
            <a:avLst/>
          </a:prstGeom>
        </p:spPr>
        <p:txBody>
          <a:bodyPr anchor="t" rtlCol="false" tIns="0" lIns="0" bIns="0" rIns="0">
            <a:spAutoFit/>
          </a:bodyPr>
          <a:lstStyle/>
          <a:p>
            <a:pPr algn="ctr">
              <a:lnSpc>
                <a:spcPts val="2940"/>
              </a:lnSpc>
            </a:pPr>
            <a:r>
              <a:rPr lang="en-US" sz="2100">
                <a:solidFill>
                  <a:srgbClr val="000000"/>
                </a:solidFill>
                <a:latin typeface="Open Sans"/>
              </a:rPr>
              <a:t>https://www.youtube.com/watch?v=0hPhkdZlm9Y&amp;t=4s</a:t>
            </a:r>
          </a:p>
        </p:txBody>
      </p:sp>
      <p:sp>
        <p:nvSpPr>
          <p:cNvPr name="TextBox 6" id="6"/>
          <p:cNvSpPr txBox="true"/>
          <p:nvPr/>
        </p:nvSpPr>
        <p:spPr>
          <a:xfrm rot="0">
            <a:off x="5949628" y="512115"/>
            <a:ext cx="6388745" cy="1651635"/>
          </a:xfrm>
          <a:prstGeom prst="rect">
            <a:avLst/>
          </a:prstGeom>
        </p:spPr>
        <p:txBody>
          <a:bodyPr anchor="t" rtlCol="false" tIns="0" lIns="0" bIns="0" rIns="0">
            <a:spAutoFit/>
          </a:bodyPr>
          <a:lstStyle/>
          <a:p>
            <a:pPr algn="ctr">
              <a:lnSpc>
                <a:spcPts val="13439"/>
              </a:lnSpc>
            </a:pPr>
            <a:r>
              <a:rPr lang="en-US" sz="9600">
                <a:solidFill>
                  <a:srgbClr val="F9F9F9"/>
                </a:solidFill>
                <a:latin typeface="Caitlin"/>
              </a:rPr>
              <a:t>Que</a:t>
            </a:r>
            <a:r>
              <a:rPr lang="en-US" sz="9600">
                <a:solidFill>
                  <a:srgbClr val="F9F9F9"/>
                </a:solidFill>
                <a:latin typeface="Caitlin"/>
              </a:rPr>
              <a:t> font les autres ?</a:t>
            </a:r>
          </a:p>
        </p:txBody>
      </p:sp>
      <p:pic>
        <p:nvPicPr>
          <p:cNvPr name="Picture 7" id="7"/>
          <p:cNvPicPr>
            <a:picLocks noChangeAspect="true"/>
          </p:cNvPicPr>
          <p:nvPr>
            <a:videoFile r:link="rId4"/>
          </p:nvPr>
        </p:nvPicPr>
        <p:blipFill>
          <a:blip r:embed="rId3"/>
          <a:stretch>
            <a:fillRect/>
          </a:stretch>
        </p:blipFill>
        <p:spPr>
          <a:xfrm rot="0">
            <a:off x="4327828" y="2977092"/>
            <a:ext cx="9632345" cy="5418193"/>
          </a:xfrm>
          <a:prstGeom prst="rect">
            <a:avLst/>
          </a:prstGeom>
        </p:spPr>
      </p:pic>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22746" b="0"/>
          <a:stretch>
            <a:fillRect/>
          </a:stretch>
        </p:blipFill>
        <p:spPr>
          <a:xfrm flipH="false" flipV="false" rot="0">
            <a:off x="-5240036" y="0"/>
            <a:ext cx="11085759" cy="10287000"/>
          </a:xfrm>
          <a:prstGeom prst="rect">
            <a:avLst/>
          </a:prstGeom>
        </p:spPr>
      </p:pic>
      <p:grpSp>
        <p:nvGrpSpPr>
          <p:cNvPr name="Group 3" id="3"/>
          <p:cNvGrpSpPr/>
          <p:nvPr/>
        </p:nvGrpSpPr>
        <p:grpSpPr>
          <a:xfrm rot="0">
            <a:off x="0" y="302258"/>
            <a:ext cx="15119021" cy="1853358"/>
            <a:chOff x="0" y="0"/>
            <a:chExt cx="5114336" cy="626938"/>
          </a:xfrm>
        </p:grpSpPr>
        <p:sp>
          <p:nvSpPr>
            <p:cNvPr name="Freeform 4" id="4"/>
            <p:cNvSpPr/>
            <p:nvPr/>
          </p:nvSpPr>
          <p:spPr>
            <a:xfrm>
              <a:off x="0" y="0"/>
              <a:ext cx="5114336" cy="626938"/>
            </a:xfrm>
            <a:custGeom>
              <a:avLst/>
              <a:gdLst/>
              <a:ahLst/>
              <a:cxnLst/>
              <a:rect r="r" b="b" t="t" l="l"/>
              <a:pathLst>
                <a:path h="626938" w="5114336">
                  <a:moveTo>
                    <a:pt x="0" y="0"/>
                  </a:moveTo>
                  <a:lnTo>
                    <a:pt x="5114336" y="0"/>
                  </a:lnTo>
                  <a:lnTo>
                    <a:pt x="5114336" y="626938"/>
                  </a:lnTo>
                  <a:lnTo>
                    <a:pt x="0" y="626938"/>
                  </a:lnTo>
                  <a:close/>
                </a:path>
              </a:pathLst>
            </a:custGeom>
            <a:solidFill>
              <a:srgbClr val="000000"/>
            </a:solidFill>
          </p:spPr>
        </p:sp>
      </p:grpSp>
      <p:sp>
        <p:nvSpPr>
          <p:cNvPr name="TextBox 5" id="5"/>
          <p:cNvSpPr txBox="true"/>
          <p:nvPr/>
        </p:nvSpPr>
        <p:spPr>
          <a:xfrm rot="0">
            <a:off x="6232359" y="2951851"/>
            <a:ext cx="11404873" cy="5981065"/>
          </a:xfrm>
          <a:prstGeom prst="rect">
            <a:avLst/>
          </a:prstGeom>
        </p:spPr>
        <p:txBody>
          <a:bodyPr anchor="t" rtlCol="false" tIns="0" lIns="0" bIns="0" rIns="0">
            <a:spAutoFit/>
          </a:bodyPr>
          <a:lstStyle/>
          <a:p>
            <a:pPr algn="ctr">
              <a:lnSpc>
                <a:spcPts val="4759"/>
              </a:lnSpc>
            </a:pPr>
            <a:r>
              <a:rPr lang="en-US" sz="3399">
                <a:solidFill>
                  <a:srgbClr val="000000"/>
                </a:solidFill>
                <a:latin typeface="Open Sans Light"/>
              </a:rPr>
              <a:t>Les compor</a:t>
            </a:r>
            <a:r>
              <a:rPr lang="en-US" sz="3399">
                <a:solidFill>
                  <a:srgbClr val="000000"/>
                </a:solidFill>
                <a:latin typeface="Open Sans Light"/>
              </a:rPr>
              <a:t>tements répétitifs centrés sur le corps sont un terme général pour les troubles qui incluent des personnes qui s'infligent des dommages physiques. Ces comportements incluent tirer les cheveux, se ronger les ongles, se gratter la peau, se ronger les joues et se ronger la langue. Les personnes ayant ces comportements se piquent, se mordent ou se tirent à plusieurs reprises, ce qui peut entraîner des différences physiques à long terme et peut amener les personnes ayant ces comportements à se sentir gênées ou gênées.</a:t>
            </a:r>
          </a:p>
        </p:txBody>
      </p:sp>
      <p:pic>
        <p:nvPicPr>
          <p:cNvPr name="Picture 6" id="6"/>
          <p:cNvPicPr>
            <a:picLocks noChangeAspect="true"/>
          </p:cNvPicPr>
          <p:nvPr/>
        </p:nvPicPr>
        <p:blipFill>
          <a:blip r:embed="rId3"/>
          <a:srcRect l="0" t="0" r="0" b="0"/>
          <a:stretch>
            <a:fillRect/>
          </a:stretch>
        </p:blipFill>
        <p:spPr>
          <a:xfrm flipH="false" flipV="false" rot="0">
            <a:off x="0" y="332179"/>
            <a:ext cx="1904703" cy="1823436"/>
          </a:xfrm>
          <a:prstGeom prst="rect">
            <a:avLst/>
          </a:prstGeom>
        </p:spPr>
      </p:pic>
      <p:pic>
        <p:nvPicPr>
          <p:cNvPr name="Picture 7" id="7"/>
          <p:cNvPicPr>
            <a:picLocks noChangeAspect="true"/>
          </p:cNvPicPr>
          <p:nvPr/>
        </p:nvPicPr>
        <p:blipFill>
          <a:blip r:embed="rId4"/>
          <a:srcRect l="0" t="0" r="0" b="0"/>
          <a:stretch>
            <a:fillRect/>
          </a:stretch>
        </p:blipFill>
        <p:spPr>
          <a:xfrm flipH="false" flipV="false" rot="0">
            <a:off x="12347932" y="9258300"/>
            <a:ext cx="5289300" cy="498095"/>
          </a:xfrm>
          <a:prstGeom prst="rect">
            <a:avLst/>
          </a:prstGeom>
        </p:spPr>
      </p:pic>
      <p:sp>
        <p:nvSpPr>
          <p:cNvPr name="TextBox 8" id="8"/>
          <p:cNvSpPr txBox="true"/>
          <p:nvPr/>
        </p:nvSpPr>
        <p:spPr>
          <a:xfrm rot="0">
            <a:off x="695355" y="392959"/>
            <a:ext cx="15119021" cy="1500505"/>
          </a:xfrm>
          <a:prstGeom prst="rect">
            <a:avLst/>
          </a:prstGeom>
        </p:spPr>
        <p:txBody>
          <a:bodyPr anchor="t" rtlCol="false" tIns="0" lIns="0" bIns="0" rIns="0">
            <a:spAutoFit/>
          </a:bodyPr>
          <a:lstStyle/>
          <a:p>
            <a:pPr algn="ctr">
              <a:lnSpc>
                <a:spcPts val="12319"/>
              </a:lnSpc>
            </a:pPr>
            <a:r>
              <a:rPr lang="en-US" sz="8799">
                <a:solidFill>
                  <a:srgbClr val="F9F9F9"/>
                </a:solidFill>
                <a:latin typeface="Caitlin"/>
              </a:rPr>
              <a:t>Comportements Sépétitifs Centrés sur le Corps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028700" y="298133"/>
            <a:ext cx="1904703" cy="1823436"/>
          </a:xfrm>
          <a:prstGeom prst="rect">
            <a:avLst/>
          </a:prstGeom>
        </p:spPr>
      </p:pic>
      <p:grpSp>
        <p:nvGrpSpPr>
          <p:cNvPr name="Group 3" id="3"/>
          <p:cNvGrpSpPr/>
          <p:nvPr/>
        </p:nvGrpSpPr>
        <p:grpSpPr>
          <a:xfrm rot="0">
            <a:off x="1028700" y="2689433"/>
            <a:ext cx="7731504" cy="2454067"/>
            <a:chOff x="0" y="0"/>
            <a:chExt cx="2615348" cy="830141"/>
          </a:xfrm>
        </p:grpSpPr>
        <p:sp>
          <p:nvSpPr>
            <p:cNvPr name="Freeform 4" id="4"/>
            <p:cNvSpPr/>
            <p:nvPr/>
          </p:nvSpPr>
          <p:spPr>
            <a:xfrm>
              <a:off x="0" y="0"/>
              <a:ext cx="2615348" cy="830141"/>
            </a:xfrm>
            <a:custGeom>
              <a:avLst/>
              <a:gdLst/>
              <a:ahLst/>
              <a:cxnLst/>
              <a:rect r="r" b="b" t="t" l="l"/>
              <a:pathLst>
                <a:path h="830141" w="2615348">
                  <a:moveTo>
                    <a:pt x="0" y="0"/>
                  </a:moveTo>
                  <a:lnTo>
                    <a:pt x="2615348" y="0"/>
                  </a:lnTo>
                  <a:lnTo>
                    <a:pt x="2615348" y="830141"/>
                  </a:lnTo>
                  <a:lnTo>
                    <a:pt x="0" y="830141"/>
                  </a:lnTo>
                  <a:close/>
                </a:path>
              </a:pathLst>
            </a:custGeom>
            <a:solidFill>
              <a:srgbClr val="000000"/>
            </a:solidFill>
          </p:spPr>
        </p:sp>
      </p:grpSp>
      <p:grpSp>
        <p:nvGrpSpPr>
          <p:cNvPr name="Group 5" id="5"/>
          <p:cNvGrpSpPr/>
          <p:nvPr/>
        </p:nvGrpSpPr>
        <p:grpSpPr>
          <a:xfrm rot="0">
            <a:off x="9602885" y="2689433"/>
            <a:ext cx="7656415" cy="2454067"/>
            <a:chOff x="0" y="0"/>
            <a:chExt cx="2589948" cy="830141"/>
          </a:xfrm>
        </p:grpSpPr>
        <p:sp>
          <p:nvSpPr>
            <p:cNvPr name="Freeform 6" id="6"/>
            <p:cNvSpPr/>
            <p:nvPr/>
          </p:nvSpPr>
          <p:spPr>
            <a:xfrm>
              <a:off x="0" y="0"/>
              <a:ext cx="2589948" cy="830141"/>
            </a:xfrm>
            <a:custGeom>
              <a:avLst/>
              <a:gdLst/>
              <a:ahLst/>
              <a:cxnLst/>
              <a:rect r="r" b="b" t="t" l="l"/>
              <a:pathLst>
                <a:path h="830141" w="2589948">
                  <a:moveTo>
                    <a:pt x="0" y="0"/>
                  </a:moveTo>
                  <a:lnTo>
                    <a:pt x="2589948" y="0"/>
                  </a:lnTo>
                  <a:lnTo>
                    <a:pt x="2589948" y="830141"/>
                  </a:lnTo>
                  <a:lnTo>
                    <a:pt x="0" y="830141"/>
                  </a:lnTo>
                  <a:close/>
                </a:path>
              </a:pathLst>
            </a:custGeom>
            <a:solidFill>
              <a:srgbClr val="000000"/>
            </a:solidFill>
          </p:spPr>
        </p:sp>
      </p:grpSp>
      <p:grpSp>
        <p:nvGrpSpPr>
          <p:cNvPr name="Group 7" id="7"/>
          <p:cNvGrpSpPr/>
          <p:nvPr/>
        </p:nvGrpSpPr>
        <p:grpSpPr>
          <a:xfrm rot="0">
            <a:off x="1028700" y="5933538"/>
            <a:ext cx="7731504" cy="2454067"/>
            <a:chOff x="0" y="0"/>
            <a:chExt cx="2615348" cy="830141"/>
          </a:xfrm>
        </p:grpSpPr>
        <p:sp>
          <p:nvSpPr>
            <p:cNvPr name="Freeform 8" id="8"/>
            <p:cNvSpPr/>
            <p:nvPr/>
          </p:nvSpPr>
          <p:spPr>
            <a:xfrm>
              <a:off x="0" y="0"/>
              <a:ext cx="2615348" cy="830141"/>
            </a:xfrm>
            <a:custGeom>
              <a:avLst/>
              <a:gdLst/>
              <a:ahLst/>
              <a:cxnLst/>
              <a:rect r="r" b="b" t="t" l="l"/>
              <a:pathLst>
                <a:path h="830141" w="2615348">
                  <a:moveTo>
                    <a:pt x="0" y="0"/>
                  </a:moveTo>
                  <a:lnTo>
                    <a:pt x="2615348" y="0"/>
                  </a:lnTo>
                  <a:lnTo>
                    <a:pt x="2615348" y="830141"/>
                  </a:lnTo>
                  <a:lnTo>
                    <a:pt x="0" y="830141"/>
                  </a:lnTo>
                  <a:close/>
                </a:path>
              </a:pathLst>
            </a:custGeom>
            <a:solidFill>
              <a:srgbClr val="000000"/>
            </a:solidFill>
          </p:spPr>
        </p:sp>
      </p:grpSp>
      <p:grpSp>
        <p:nvGrpSpPr>
          <p:cNvPr name="Group 9" id="9"/>
          <p:cNvGrpSpPr/>
          <p:nvPr/>
        </p:nvGrpSpPr>
        <p:grpSpPr>
          <a:xfrm rot="0">
            <a:off x="9602885" y="5933538"/>
            <a:ext cx="7656415" cy="2454067"/>
            <a:chOff x="0" y="0"/>
            <a:chExt cx="2589948" cy="830141"/>
          </a:xfrm>
        </p:grpSpPr>
        <p:sp>
          <p:nvSpPr>
            <p:cNvPr name="Freeform 10" id="10"/>
            <p:cNvSpPr/>
            <p:nvPr/>
          </p:nvSpPr>
          <p:spPr>
            <a:xfrm>
              <a:off x="0" y="0"/>
              <a:ext cx="2589948" cy="830141"/>
            </a:xfrm>
            <a:custGeom>
              <a:avLst/>
              <a:gdLst/>
              <a:ahLst/>
              <a:cxnLst/>
              <a:rect r="r" b="b" t="t" l="l"/>
              <a:pathLst>
                <a:path h="830141" w="2589948">
                  <a:moveTo>
                    <a:pt x="0" y="0"/>
                  </a:moveTo>
                  <a:lnTo>
                    <a:pt x="2589948" y="0"/>
                  </a:lnTo>
                  <a:lnTo>
                    <a:pt x="2589948" y="830141"/>
                  </a:lnTo>
                  <a:lnTo>
                    <a:pt x="0" y="830141"/>
                  </a:lnTo>
                  <a:close/>
                </a:path>
              </a:pathLst>
            </a:custGeom>
            <a:solidFill>
              <a:srgbClr val="000000"/>
            </a:solidFill>
          </p:spPr>
        </p:sp>
      </p:grpSp>
      <p:sp>
        <p:nvSpPr>
          <p:cNvPr name="TextBox 11" id="11"/>
          <p:cNvSpPr txBox="true"/>
          <p:nvPr/>
        </p:nvSpPr>
        <p:spPr>
          <a:xfrm rot="0">
            <a:off x="4341540" y="107633"/>
            <a:ext cx="9604921" cy="1651635"/>
          </a:xfrm>
          <a:prstGeom prst="rect">
            <a:avLst/>
          </a:prstGeom>
        </p:spPr>
        <p:txBody>
          <a:bodyPr anchor="t" rtlCol="false" tIns="0" lIns="0" bIns="0" rIns="0">
            <a:spAutoFit/>
          </a:bodyPr>
          <a:lstStyle/>
          <a:p>
            <a:pPr algn="ctr">
              <a:lnSpc>
                <a:spcPts val="13439"/>
              </a:lnSpc>
            </a:pPr>
            <a:r>
              <a:rPr lang="en-US" sz="9600">
                <a:solidFill>
                  <a:srgbClr val="000000"/>
                </a:solidFill>
                <a:latin typeface="Caitlin"/>
              </a:rPr>
              <a:t>À</a:t>
            </a:r>
            <a:r>
              <a:rPr lang="en-US" sz="9600">
                <a:solidFill>
                  <a:srgbClr val="000000"/>
                </a:solidFill>
                <a:latin typeface="Caitlin"/>
              </a:rPr>
              <a:t> la maison et autour du monde</a:t>
            </a:r>
          </a:p>
        </p:txBody>
      </p:sp>
      <p:sp>
        <p:nvSpPr>
          <p:cNvPr name="TextBox 12" id="12"/>
          <p:cNvSpPr txBox="true"/>
          <p:nvPr/>
        </p:nvSpPr>
        <p:spPr>
          <a:xfrm rot="0">
            <a:off x="1028700" y="2992859"/>
            <a:ext cx="7731504" cy="1780540"/>
          </a:xfrm>
          <a:prstGeom prst="rect">
            <a:avLst/>
          </a:prstGeom>
        </p:spPr>
        <p:txBody>
          <a:bodyPr anchor="t" rtlCol="false" tIns="0" lIns="0" bIns="0" rIns="0">
            <a:spAutoFit/>
          </a:bodyPr>
          <a:lstStyle/>
          <a:p>
            <a:pPr algn="ctr">
              <a:lnSpc>
                <a:spcPts val="4759"/>
              </a:lnSpc>
            </a:pPr>
            <a:r>
              <a:rPr lang="en-US" sz="3399">
                <a:solidFill>
                  <a:srgbClr val="F9F9F9"/>
                </a:solidFill>
                <a:latin typeface="Open Sans Light"/>
              </a:rPr>
              <a:t>Au Canada, les comportements répétitifs centrés sur le corps touchent 2 à 5 % de la population.</a:t>
            </a:r>
          </a:p>
        </p:txBody>
      </p:sp>
      <p:sp>
        <p:nvSpPr>
          <p:cNvPr name="TextBox 13" id="13"/>
          <p:cNvSpPr txBox="true"/>
          <p:nvPr/>
        </p:nvSpPr>
        <p:spPr>
          <a:xfrm rot="0">
            <a:off x="9602885" y="2830617"/>
            <a:ext cx="7656415" cy="2114550"/>
          </a:xfrm>
          <a:prstGeom prst="rect">
            <a:avLst/>
          </a:prstGeom>
        </p:spPr>
        <p:txBody>
          <a:bodyPr anchor="t" rtlCol="false" tIns="0" lIns="0" bIns="0" rIns="0">
            <a:spAutoFit/>
          </a:bodyPr>
          <a:lstStyle/>
          <a:p>
            <a:pPr algn="ctr">
              <a:lnSpc>
                <a:spcPts val="4200"/>
              </a:lnSpc>
            </a:pPr>
            <a:r>
              <a:rPr lang="en-US" sz="3000">
                <a:solidFill>
                  <a:srgbClr val="F9F9F9"/>
                </a:solidFill>
                <a:latin typeface="Open Sans Light"/>
              </a:rPr>
              <a:t>Aux États-Unis, environ 5 à 10 millions de personnes souffrent d'un trouble de la trichotillomanie (arrachage des cheveux), allant de cas plus graves à plus légers.</a:t>
            </a:r>
          </a:p>
        </p:txBody>
      </p:sp>
      <p:sp>
        <p:nvSpPr>
          <p:cNvPr name="TextBox 14" id="14"/>
          <p:cNvSpPr txBox="true"/>
          <p:nvPr/>
        </p:nvSpPr>
        <p:spPr>
          <a:xfrm rot="0">
            <a:off x="1028700" y="6537002"/>
            <a:ext cx="7731504" cy="1180465"/>
          </a:xfrm>
          <a:prstGeom prst="rect">
            <a:avLst/>
          </a:prstGeom>
        </p:spPr>
        <p:txBody>
          <a:bodyPr anchor="t" rtlCol="false" tIns="0" lIns="0" bIns="0" rIns="0">
            <a:spAutoFit/>
          </a:bodyPr>
          <a:lstStyle/>
          <a:p>
            <a:pPr algn="ctr">
              <a:lnSpc>
                <a:spcPts val="4759"/>
              </a:lnSpc>
            </a:pPr>
            <a:r>
              <a:rPr lang="en-US" sz="3399">
                <a:solidFill>
                  <a:srgbClr val="F9F9F9"/>
                </a:solidFill>
                <a:latin typeface="Open Sans Light"/>
              </a:rPr>
              <a:t>Dans le </a:t>
            </a:r>
            <a:r>
              <a:rPr lang="en-US" sz="3399">
                <a:solidFill>
                  <a:srgbClr val="F9F9F9"/>
                </a:solidFill>
                <a:latin typeface="Open Sans Light"/>
              </a:rPr>
              <a:t>monde, 20-13% de la population se ronge les ongles.</a:t>
            </a:r>
          </a:p>
        </p:txBody>
      </p:sp>
      <p:sp>
        <p:nvSpPr>
          <p:cNvPr name="TextBox 15" id="15"/>
          <p:cNvSpPr txBox="true"/>
          <p:nvPr/>
        </p:nvSpPr>
        <p:spPr>
          <a:xfrm rot="0">
            <a:off x="9602885" y="6537002"/>
            <a:ext cx="7656415" cy="1180465"/>
          </a:xfrm>
          <a:prstGeom prst="rect">
            <a:avLst/>
          </a:prstGeom>
        </p:spPr>
        <p:txBody>
          <a:bodyPr anchor="t" rtlCol="false" tIns="0" lIns="0" bIns="0" rIns="0">
            <a:spAutoFit/>
          </a:bodyPr>
          <a:lstStyle/>
          <a:p>
            <a:pPr algn="ctr">
              <a:lnSpc>
                <a:spcPts val="4759"/>
              </a:lnSpc>
            </a:pPr>
            <a:r>
              <a:rPr lang="en-US" sz="3399">
                <a:solidFill>
                  <a:srgbClr val="F9F9F9"/>
                </a:solidFill>
                <a:latin typeface="Open Sans Light"/>
              </a:rPr>
              <a:t>1 à 2% </a:t>
            </a:r>
            <a:r>
              <a:rPr lang="en-US" sz="3399">
                <a:solidFill>
                  <a:srgbClr val="F9F9F9"/>
                </a:solidFill>
                <a:latin typeface="Open Sans Light"/>
              </a:rPr>
              <a:t>des personnes dans le monde souffrent de trichotillomanie.</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24970" b="0"/>
          <a:stretch>
            <a:fillRect/>
          </a:stretch>
        </p:blipFill>
        <p:spPr>
          <a:xfrm flipH="false" flipV="false" rot="0">
            <a:off x="-4278171" y="0"/>
            <a:ext cx="11562942" cy="10287000"/>
          </a:xfrm>
          <a:prstGeom prst="rect">
            <a:avLst/>
          </a:prstGeom>
        </p:spPr>
      </p:pic>
      <p:grpSp>
        <p:nvGrpSpPr>
          <p:cNvPr name="Group 3" id="3"/>
          <p:cNvGrpSpPr/>
          <p:nvPr/>
        </p:nvGrpSpPr>
        <p:grpSpPr>
          <a:xfrm rot="0">
            <a:off x="0" y="3729038"/>
            <a:ext cx="7284771" cy="2828925"/>
            <a:chOff x="0" y="0"/>
            <a:chExt cx="2464231" cy="956945"/>
          </a:xfrm>
        </p:grpSpPr>
        <p:sp>
          <p:nvSpPr>
            <p:cNvPr name="Freeform 4" id="4"/>
            <p:cNvSpPr/>
            <p:nvPr/>
          </p:nvSpPr>
          <p:spPr>
            <a:xfrm>
              <a:off x="0" y="0"/>
              <a:ext cx="2464231" cy="956945"/>
            </a:xfrm>
            <a:custGeom>
              <a:avLst/>
              <a:gdLst/>
              <a:ahLst/>
              <a:cxnLst/>
              <a:rect r="r" b="b" t="t" l="l"/>
              <a:pathLst>
                <a:path h="956945" w="2464231">
                  <a:moveTo>
                    <a:pt x="0" y="0"/>
                  </a:moveTo>
                  <a:lnTo>
                    <a:pt x="2464231" y="0"/>
                  </a:lnTo>
                  <a:lnTo>
                    <a:pt x="2464231" y="956945"/>
                  </a:lnTo>
                  <a:lnTo>
                    <a:pt x="0" y="956945"/>
                  </a:lnTo>
                  <a:close/>
                </a:path>
              </a:pathLst>
            </a:custGeom>
            <a:solidFill>
              <a:srgbClr val="000000"/>
            </a:solidFill>
          </p:spPr>
        </p:sp>
      </p:grpSp>
      <p:pic>
        <p:nvPicPr>
          <p:cNvPr name="Picture 5" id="5"/>
          <p:cNvPicPr>
            <a:picLocks noChangeAspect="true"/>
          </p:cNvPicPr>
          <p:nvPr/>
        </p:nvPicPr>
        <p:blipFill>
          <a:blip r:embed="rId3"/>
          <a:srcRect l="0" t="0" r="0" b="0"/>
          <a:stretch>
            <a:fillRect/>
          </a:stretch>
        </p:blipFill>
        <p:spPr>
          <a:xfrm flipH="false" flipV="false" rot="0">
            <a:off x="76348" y="4231782"/>
            <a:ext cx="1904703" cy="1823436"/>
          </a:xfrm>
          <a:prstGeom prst="rect">
            <a:avLst/>
          </a:prstGeom>
        </p:spPr>
      </p:pic>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7942619" y="1028700"/>
            <a:ext cx="1376588" cy="2057400"/>
          </a:xfrm>
          <a:prstGeom prst="rect">
            <a:avLst/>
          </a:prstGeom>
        </p:spPr>
      </p:pic>
      <p:sp>
        <p:nvSpPr>
          <p:cNvPr name="TextBox 7" id="7"/>
          <p:cNvSpPr txBox="true"/>
          <p:nvPr/>
        </p:nvSpPr>
        <p:spPr>
          <a:xfrm rot="0">
            <a:off x="1028700" y="4307522"/>
            <a:ext cx="7284771" cy="1500505"/>
          </a:xfrm>
          <a:prstGeom prst="rect">
            <a:avLst/>
          </a:prstGeom>
        </p:spPr>
        <p:txBody>
          <a:bodyPr anchor="t" rtlCol="false" tIns="0" lIns="0" bIns="0" rIns="0">
            <a:spAutoFit/>
          </a:bodyPr>
          <a:lstStyle/>
          <a:p>
            <a:pPr algn="ctr">
              <a:lnSpc>
                <a:spcPts val="12319"/>
              </a:lnSpc>
            </a:pPr>
            <a:r>
              <a:rPr lang="en-US" sz="8799">
                <a:solidFill>
                  <a:srgbClr val="F9F9F9"/>
                </a:solidFill>
                <a:latin typeface="Caitlin"/>
              </a:rPr>
              <a:t>P</a:t>
            </a:r>
            <a:r>
              <a:rPr lang="en-US" sz="8799">
                <a:solidFill>
                  <a:srgbClr val="F9F9F9"/>
                </a:solidFill>
                <a:latin typeface="Caitlin"/>
              </a:rPr>
              <a:t>arlons-nous!</a:t>
            </a:r>
          </a:p>
        </p:txBody>
      </p:sp>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7942619" y="7200900"/>
            <a:ext cx="1376588" cy="2057400"/>
          </a:xfrm>
          <a:prstGeom prst="rect">
            <a:avLst/>
          </a:prstGeom>
        </p:spPr>
      </p:pic>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7942619" y="4114800"/>
            <a:ext cx="1376588" cy="2057400"/>
          </a:xfrm>
          <a:prstGeom prst="rect">
            <a:avLst/>
          </a:prstGeom>
        </p:spPr>
      </p:pic>
      <p:sp>
        <p:nvSpPr>
          <p:cNvPr name="TextBox 10" id="10"/>
          <p:cNvSpPr txBox="true"/>
          <p:nvPr/>
        </p:nvSpPr>
        <p:spPr>
          <a:xfrm rot="0">
            <a:off x="10021766" y="1433830"/>
            <a:ext cx="7237534" cy="1180465"/>
          </a:xfrm>
          <a:prstGeom prst="rect">
            <a:avLst/>
          </a:prstGeom>
        </p:spPr>
        <p:txBody>
          <a:bodyPr anchor="t" rtlCol="false" tIns="0" lIns="0" bIns="0" rIns="0">
            <a:spAutoFit/>
          </a:bodyPr>
          <a:lstStyle/>
          <a:p>
            <a:pPr algn="ctr">
              <a:lnSpc>
                <a:spcPts val="4759"/>
              </a:lnSpc>
            </a:pPr>
            <a:r>
              <a:rPr lang="en-US" sz="3399">
                <a:solidFill>
                  <a:srgbClr val="000000"/>
                </a:solidFill>
                <a:latin typeface="Open Sans Light"/>
              </a:rPr>
              <a:t>Comment pouvez-vous</a:t>
            </a:r>
            <a:r>
              <a:rPr lang="en-US" sz="3399">
                <a:solidFill>
                  <a:srgbClr val="000000"/>
                </a:solidFill>
                <a:latin typeface="Open Sans Light"/>
              </a:rPr>
              <a:t> contribuer à sensibiliser davantage à ce sujet?</a:t>
            </a:r>
          </a:p>
        </p:txBody>
      </p:sp>
      <p:sp>
        <p:nvSpPr>
          <p:cNvPr name="TextBox 11" id="11"/>
          <p:cNvSpPr txBox="true"/>
          <p:nvPr/>
        </p:nvSpPr>
        <p:spPr>
          <a:xfrm rot="0">
            <a:off x="10021766" y="4219892"/>
            <a:ext cx="7237534" cy="1780540"/>
          </a:xfrm>
          <a:prstGeom prst="rect">
            <a:avLst/>
          </a:prstGeom>
        </p:spPr>
        <p:txBody>
          <a:bodyPr anchor="t" rtlCol="false" tIns="0" lIns="0" bIns="0" rIns="0">
            <a:spAutoFit/>
          </a:bodyPr>
          <a:lstStyle/>
          <a:p>
            <a:pPr algn="ctr">
              <a:lnSpc>
                <a:spcPts val="4759"/>
              </a:lnSpc>
            </a:pPr>
            <a:r>
              <a:rPr lang="en-US" sz="3399">
                <a:solidFill>
                  <a:srgbClr val="000000"/>
                </a:solidFill>
                <a:latin typeface="Open Sans Light"/>
              </a:rPr>
              <a:t>Connaissez-vous</a:t>
            </a:r>
            <a:r>
              <a:rPr lang="en-US" sz="3399">
                <a:solidFill>
                  <a:srgbClr val="000000"/>
                </a:solidFill>
                <a:latin typeface="Open Sans Light"/>
              </a:rPr>
              <a:t> quelqu'un avec les comportements répétitifs centrés sur le corps?</a:t>
            </a:r>
          </a:p>
        </p:txBody>
      </p:sp>
      <p:sp>
        <p:nvSpPr>
          <p:cNvPr name="TextBox 12" id="12"/>
          <p:cNvSpPr txBox="true"/>
          <p:nvPr/>
        </p:nvSpPr>
        <p:spPr>
          <a:xfrm rot="0">
            <a:off x="10021766" y="7305992"/>
            <a:ext cx="7237534" cy="1780540"/>
          </a:xfrm>
          <a:prstGeom prst="rect">
            <a:avLst/>
          </a:prstGeom>
        </p:spPr>
        <p:txBody>
          <a:bodyPr anchor="t" rtlCol="false" tIns="0" lIns="0" bIns="0" rIns="0">
            <a:spAutoFit/>
          </a:bodyPr>
          <a:lstStyle/>
          <a:p>
            <a:pPr algn="ctr">
              <a:lnSpc>
                <a:spcPts val="4759"/>
              </a:lnSpc>
            </a:pPr>
            <a:r>
              <a:rPr lang="en-US" sz="3399">
                <a:solidFill>
                  <a:srgbClr val="000000"/>
                </a:solidFill>
                <a:latin typeface="Open Sans Light"/>
              </a:rPr>
              <a:t>Que pouvez-vous</a:t>
            </a:r>
            <a:r>
              <a:rPr lang="en-US" sz="3399">
                <a:solidFill>
                  <a:srgbClr val="000000"/>
                </a:solidFill>
                <a:latin typeface="Open Sans Light"/>
              </a:rPr>
              <a:t> faire pour aider quelqu'un avec les comportements répétitifs centrés sur le corps?</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grpSp>
        <p:nvGrpSpPr>
          <p:cNvPr name="Group 2" id="2"/>
          <p:cNvGrpSpPr/>
          <p:nvPr/>
        </p:nvGrpSpPr>
        <p:grpSpPr>
          <a:xfrm rot="0">
            <a:off x="2352852" y="564060"/>
            <a:ext cx="13582297" cy="1780841"/>
            <a:chOff x="0" y="0"/>
            <a:chExt cx="5814802" cy="762407"/>
          </a:xfrm>
        </p:grpSpPr>
        <p:sp>
          <p:nvSpPr>
            <p:cNvPr name="Freeform 3" id="3"/>
            <p:cNvSpPr/>
            <p:nvPr/>
          </p:nvSpPr>
          <p:spPr>
            <a:xfrm>
              <a:off x="0" y="0"/>
              <a:ext cx="5814802" cy="762407"/>
            </a:xfrm>
            <a:custGeom>
              <a:avLst/>
              <a:gdLst/>
              <a:ahLst/>
              <a:cxnLst/>
              <a:rect r="r" b="b" t="t" l="l"/>
              <a:pathLst>
                <a:path h="762407" w="5814802">
                  <a:moveTo>
                    <a:pt x="0" y="0"/>
                  </a:moveTo>
                  <a:lnTo>
                    <a:pt x="5814802" y="0"/>
                  </a:lnTo>
                  <a:lnTo>
                    <a:pt x="5814802" y="762407"/>
                  </a:lnTo>
                  <a:lnTo>
                    <a:pt x="0" y="762407"/>
                  </a:lnTo>
                  <a:close/>
                </a:path>
              </a:pathLst>
            </a:custGeom>
            <a:solidFill>
              <a:srgbClr val="000000"/>
            </a:solidFill>
          </p:spPr>
        </p:sp>
      </p:grpSp>
      <p:pic>
        <p:nvPicPr>
          <p:cNvPr name="Picture 4" id="4"/>
          <p:cNvPicPr>
            <a:picLocks noChangeAspect="true"/>
          </p:cNvPicPr>
          <p:nvPr/>
        </p:nvPicPr>
        <p:blipFill>
          <a:blip r:embed="rId2"/>
          <a:srcRect l="0" t="0" r="0" b="0"/>
          <a:stretch>
            <a:fillRect/>
          </a:stretch>
        </p:blipFill>
        <p:spPr>
          <a:xfrm flipH="false" flipV="false" rot="0">
            <a:off x="2885383" y="702615"/>
            <a:ext cx="1442445" cy="1380900"/>
          </a:xfrm>
          <a:prstGeom prst="rect">
            <a:avLst/>
          </a:prstGeom>
        </p:spPr>
      </p:pic>
      <p:sp>
        <p:nvSpPr>
          <p:cNvPr name="TextBox 5" id="5"/>
          <p:cNvSpPr txBox="true"/>
          <p:nvPr/>
        </p:nvSpPr>
        <p:spPr>
          <a:xfrm rot="0">
            <a:off x="4537333" y="8902065"/>
            <a:ext cx="9213333" cy="356235"/>
          </a:xfrm>
          <a:prstGeom prst="rect">
            <a:avLst/>
          </a:prstGeom>
        </p:spPr>
        <p:txBody>
          <a:bodyPr anchor="t" rtlCol="false" tIns="0" lIns="0" bIns="0" rIns="0">
            <a:spAutoFit/>
          </a:bodyPr>
          <a:lstStyle/>
          <a:p>
            <a:pPr algn="ctr">
              <a:lnSpc>
                <a:spcPts val="2940"/>
              </a:lnSpc>
            </a:pPr>
            <a:r>
              <a:rPr lang="en-US" sz="2100">
                <a:solidFill>
                  <a:srgbClr val="000000"/>
                </a:solidFill>
                <a:latin typeface="Open Sans"/>
              </a:rPr>
              <a:t>https://www.youtube.com/watch?v=4zE3JAdmsFc</a:t>
            </a:r>
          </a:p>
        </p:txBody>
      </p:sp>
      <p:sp>
        <p:nvSpPr>
          <p:cNvPr name="TextBox 6" id="6"/>
          <p:cNvSpPr txBox="true"/>
          <p:nvPr/>
        </p:nvSpPr>
        <p:spPr>
          <a:xfrm rot="0">
            <a:off x="5949628" y="512115"/>
            <a:ext cx="6388745" cy="1651635"/>
          </a:xfrm>
          <a:prstGeom prst="rect">
            <a:avLst/>
          </a:prstGeom>
        </p:spPr>
        <p:txBody>
          <a:bodyPr anchor="t" rtlCol="false" tIns="0" lIns="0" bIns="0" rIns="0">
            <a:spAutoFit/>
          </a:bodyPr>
          <a:lstStyle/>
          <a:p>
            <a:pPr algn="ctr">
              <a:lnSpc>
                <a:spcPts val="13439"/>
              </a:lnSpc>
            </a:pPr>
            <a:r>
              <a:rPr lang="en-US" sz="9600">
                <a:solidFill>
                  <a:srgbClr val="F9F9F9"/>
                </a:solidFill>
                <a:latin typeface="Caitlin"/>
              </a:rPr>
              <a:t>Que</a:t>
            </a:r>
            <a:r>
              <a:rPr lang="en-US" sz="9600">
                <a:solidFill>
                  <a:srgbClr val="F9F9F9"/>
                </a:solidFill>
                <a:latin typeface="Caitlin"/>
              </a:rPr>
              <a:t> font les autres ?</a:t>
            </a:r>
          </a:p>
        </p:txBody>
      </p:sp>
      <p:pic>
        <p:nvPicPr>
          <p:cNvPr name="Picture 7" id="7"/>
          <p:cNvPicPr>
            <a:picLocks noChangeAspect="true"/>
          </p:cNvPicPr>
          <p:nvPr>
            <a:videoFile r:link="rId4"/>
          </p:nvPr>
        </p:nvPicPr>
        <p:blipFill>
          <a:blip r:embed="rId3"/>
          <a:stretch>
            <a:fillRect/>
          </a:stretch>
        </p:blipFill>
        <p:spPr>
          <a:xfrm rot="0">
            <a:off x="4327828" y="3010083"/>
            <a:ext cx="9632345" cy="5418193"/>
          </a:xfrm>
          <a:prstGeom prst="rect">
            <a:avLst/>
          </a:prstGeom>
        </p:spPr>
      </p:pic>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457516" y="402260"/>
            <a:ext cx="1700756" cy="1628191"/>
          </a:xfrm>
          <a:prstGeom prst="rect">
            <a:avLst/>
          </a:prstGeom>
        </p:spPr>
      </p:pic>
      <p:pic>
        <p:nvPicPr>
          <p:cNvPr name="Picture 3" id="3"/>
          <p:cNvPicPr>
            <a:picLocks noChangeAspect="true"/>
          </p:cNvPicPr>
          <p:nvPr/>
        </p:nvPicPr>
        <p:blipFill>
          <a:blip r:embed="rId3"/>
          <a:srcRect l="0" t="36535" r="0" b="18520"/>
          <a:stretch>
            <a:fillRect/>
          </a:stretch>
        </p:blipFill>
        <p:spPr>
          <a:xfrm flipH="false" flipV="false" rot="0">
            <a:off x="0" y="6057152"/>
            <a:ext cx="18288000" cy="5481288"/>
          </a:xfrm>
          <a:prstGeom prst="rect">
            <a:avLst/>
          </a:prstGeom>
        </p:spPr>
      </p:pic>
      <p:sp>
        <p:nvSpPr>
          <p:cNvPr name="TextBox 4" id="4"/>
          <p:cNvSpPr txBox="true"/>
          <p:nvPr/>
        </p:nvSpPr>
        <p:spPr>
          <a:xfrm rot="0">
            <a:off x="6007447" y="246736"/>
            <a:ext cx="6273105" cy="1783715"/>
          </a:xfrm>
          <a:prstGeom prst="rect">
            <a:avLst/>
          </a:prstGeom>
        </p:spPr>
        <p:txBody>
          <a:bodyPr anchor="t" rtlCol="false" tIns="0" lIns="0" bIns="0" rIns="0">
            <a:spAutoFit/>
          </a:bodyPr>
          <a:lstStyle/>
          <a:p>
            <a:pPr algn="ctr">
              <a:lnSpc>
                <a:spcPts val="14560"/>
              </a:lnSpc>
            </a:pPr>
            <a:r>
              <a:rPr lang="en-US" sz="10400">
                <a:solidFill>
                  <a:srgbClr val="FFFFFF"/>
                </a:solidFill>
                <a:latin typeface="Caitlin"/>
              </a:rPr>
              <a:t>Que puis-je faire?</a:t>
            </a:r>
          </a:p>
        </p:txBody>
      </p:sp>
      <p:sp>
        <p:nvSpPr>
          <p:cNvPr name="TextBox 5" id="5"/>
          <p:cNvSpPr txBox="true"/>
          <p:nvPr/>
        </p:nvSpPr>
        <p:spPr>
          <a:xfrm rot="0">
            <a:off x="7041505" y="1954251"/>
            <a:ext cx="4204990" cy="655954"/>
          </a:xfrm>
          <a:prstGeom prst="rect">
            <a:avLst/>
          </a:prstGeom>
        </p:spPr>
        <p:txBody>
          <a:bodyPr anchor="t" rtlCol="false" tIns="0" lIns="0" bIns="0" rIns="0">
            <a:spAutoFit/>
          </a:bodyPr>
          <a:lstStyle/>
          <a:p>
            <a:pPr algn="ctr">
              <a:lnSpc>
                <a:spcPts val="5320"/>
              </a:lnSpc>
            </a:pPr>
            <a:r>
              <a:rPr lang="en-US" sz="3800">
                <a:solidFill>
                  <a:srgbClr val="FFFFFF"/>
                </a:solidFill>
                <a:latin typeface="Open Sans"/>
              </a:rPr>
              <a:t>F</a:t>
            </a:r>
            <a:r>
              <a:rPr lang="en-US" sz="3800">
                <a:solidFill>
                  <a:srgbClr val="FFFFFF"/>
                </a:solidFill>
                <a:latin typeface="Open Sans"/>
              </a:rPr>
              <a:t>aire du bénévolat</a:t>
            </a:r>
          </a:p>
        </p:txBody>
      </p:sp>
      <p:sp>
        <p:nvSpPr>
          <p:cNvPr name="TextBox 6" id="6"/>
          <p:cNvSpPr txBox="true"/>
          <p:nvPr/>
        </p:nvSpPr>
        <p:spPr>
          <a:xfrm rot="0">
            <a:off x="1028700" y="2553055"/>
            <a:ext cx="16230600" cy="2694305"/>
          </a:xfrm>
          <a:prstGeom prst="rect">
            <a:avLst/>
          </a:prstGeom>
        </p:spPr>
        <p:txBody>
          <a:bodyPr anchor="t" rtlCol="false" tIns="0" lIns="0" bIns="0" rIns="0">
            <a:spAutoFit/>
          </a:bodyPr>
          <a:lstStyle/>
          <a:p>
            <a:pPr algn="ctr">
              <a:lnSpc>
                <a:spcPts val="4270"/>
              </a:lnSpc>
            </a:pPr>
            <a:r>
              <a:rPr lang="en-US" sz="3050">
                <a:solidFill>
                  <a:srgbClr val="FFFFFF"/>
                </a:solidFill>
                <a:latin typeface="Open Sans Light"/>
              </a:rPr>
              <a:t>Le bénévolat peut avoir un impact énorme dans votre communauté ou dans n'importe quelle communauté dans le mon</a:t>
            </a:r>
            <a:r>
              <a:rPr lang="en-US" sz="3050">
                <a:solidFill>
                  <a:srgbClr val="FFFFFF"/>
                </a:solidFill>
                <a:latin typeface="Open Sans Light"/>
              </a:rPr>
              <a:t>de en donnant votre temps libre pour aider. Certains organismes à but non lucratif qui sont toujours à la recherche de bénévoles comprennent les refuges pour animaux, les banques alimentaires et les refuges pour sans-abri, les hôpitaux, les maisons de soins infirmiers et vos écoles locales. </a:t>
            </a:r>
          </a:p>
        </p:txBody>
      </p:sp>
      <p:sp>
        <p:nvSpPr>
          <p:cNvPr name="TextBox 7" id="7"/>
          <p:cNvSpPr txBox="true"/>
          <p:nvPr/>
        </p:nvSpPr>
        <p:spPr>
          <a:xfrm rot="0">
            <a:off x="1028700" y="5171160"/>
            <a:ext cx="16230600" cy="655955"/>
          </a:xfrm>
          <a:prstGeom prst="rect">
            <a:avLst/>
          </a:prstGeom>
        </p:spPr>
        <p:txBody>
          <a:bodyPr anchor="t" rtlCol="false" tIns="0" lIns="0" bIns="0" rIns="0">
            <a:spAutoFit/>
          </a:bodyPr>
          <a:lstStyle/>
          <a:p>
            <a:pPr algn="ctr">
              <a:lnSpc>
                <a:spcPts val="5319"/>
              </a:lnSpc>
            </a:pPr>
            <a:r>
              <a:rPr lang="en-US" sz="3799">
                <a:solidFill>
                  <a:srgbClr val="FFFFFF"/>
                </a:solidFill>
                <a:latin typeface="Open Sans Light Bold"/>
              </a:rPr>
              <a:t>À quels autres exemples pouvez-vous penser?</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1531"/>
          <a:stretch>
            <a:fillRect/>
          </a:stretch>
        </p:blipFill>
        <p:spPr>
          <a:xfrm>
            <a:off x="0" y="0"/>
            <a:ext cx="18288000" cy="10287000"/>
          </a:xfrm>
          <a:prstGeom prst="rect">
            <a:avLst/>
          </a:prstGeom>
        </p:spPr>
      </p:pic>
      <p:grpSp>
        <p:nvGrpSpPr>
          <p:cNvPr name="Group 3" id="3"/>
          <p:cNvGrpSpPr/>
          <p:nvPr/>
        </p:nvGrpSpPr>
        <p:grpSpPr>
          <a:xfrm rot="0">
            <a:off x="0" y="1028700"/>
            <a:ext cx="12991509" cy="7910510"/>
            <a:chOff x="0" y="0"/>
            <a:chExt cx="4394659" cy="2675901"/>
          </a:xfrm>
        </p:grpSpPr>
        <p:sp>
          <p:nvSpPr>
            <p:cNvPr name="Freeform 4" id="4"/>
            <p:cNvSpPr/>
            <p:nvPr/>
          </p:nvSpPr>
          <p:spPr>
            <a:xfrm>
              <a:off x="0" y="0"/>
              <a:ext cx="4394658" cy="2675901"/>
            </a:xfrm>
            <a:custGeom>
              <a:avLst/>
              <a:gdLst/>
              <a:ahLst/>
              <a:cxnLst/>
              <a:rect r="r" b="b" t="t" l="l"/>
              <a:pathLst>
                <a:path h="2675901" w="4394658">
                  <a:moveTo>
                    <a:pt x="0" y="0"/>
                  </a:moveTo>
                  <a:lnTo>
                    <a:pt x="4394658" y="0"/>
                  </a:lnTo>
                  <a:lnTo>
                    <a:pt x="4394658" y="2675901"/>
                  </a:lnTo>
                  <a:lnTo>
                    <a:pt x="0" y="2675901"/>
                  </a:lnTo>
                  <a:close/>
                </a:path>
              </a:pathLst>
            </a:custGeom>
            <a:solidFill>
              <a:srgbClr val="908E8F">
                <a:alpha val="87843"/>
              </a:srgbClr>
            </a:solidFill>
          </p:spPr>
        </p:sp>
      </p:grpSp>
      <p:pic>
        <p:nvPicPr>
          <p:cNvPr name="Picture 5" id="5"/>
          <p:cNvPicPr>
            <a:picLocks noChangeAspect="true"/>
          </p:cNvPicPr>
          <p:nvPr/>
        </p:nvPicPr>
        <p:blipFill>
          <a:blip r:embed="rId3"/>
          <a:srcRect l="0" t="0" r="0" b="0"/>
          <a:stretch>
            <a:fillRect/>
          </a:stretch>
        </p:blipFill>
        <p:spPr>
          <a:xfrm flipH="false" flipV="false" rot="0">
            <a:off x="76348" y="1239230"/>
            <a:ext cx="1904703" cy="1823436"/>
          </a:xfrm>
          <a:prstGeom prst="rect">
            <a:avLst/>
          </a:prstGeom>
        </p:spPr>
      </p:pic>
      <p:sp>
        <p:nvSpPr>
          <p:cNvPr name="TextBox 6" id="6"/>
          <p:cNvSpPr txBox="true"/>
          <p:nvPr/>
        </p:nvSpPr>
        <p:spPr>
          <a:xfrm rot="0">
            <a:off x="2228890" y="1432763"/>
            <a:ext cx="6915110" cy="1500505"/>
          </a:xfrm>
          <a:prstGeom prst="rect">
            <a:avLst/>
          </a:prstGeom>
        </p:spPr>
        <p:txBody>
          <a:bodyPr anchor="t" rtlCol="false" tIns="0" lIns="0" bIns="0" rIns="0">
            <a:spAutoFit/>
          </a:bodyPr>
          <a:lstStyle/>
          <a:p>
            <a:pPr algn="ctr">
              <a:lnSpc>
                <a:spcPts val="12319"/>
              </a:lnSpc>
            </a:pPr>
            <a:r>
              <a:rPr lang="en-US" sz="8799">
                <a:solidFill>
                  <a:srgbClr val="000000"/>
                </a:solidFill>
                <a:latin typeface="Caitlin"/>
              </a:rPr>
              <a:t>Table de matière</a:t>
            </a:r>
          </a:p>
        </p:txBody>
      </p:sp>
      <p:sp>
        <p:nvSpPr>
          <p:cNvPr name="TextBox 7" id="7"/>
          <p:cNvSpPr txBox="true"/>
          <p:nvPr/>
        </p:nvSpPr>
        <p:spPr>
          <a:xfrm rot="0">
            <a:off x="1981052" y="3337458"/>
            <a:ext cx="11010458" cy="4535170"/>
          </a:xfrm>
          <a:prstGeom prst="rect">
            <a:avLst/>
          </a:prstGeom>
        </p:spPr>
        <p:txBody>
          <a:bodyPr anchor="t" rtlCol="false" tIns="0" lIns="0" bIns="0" rIns="0">
            <a:spAutoFit/>
          </a:bodyPr>
          <a:lstStyle/>
          <a:p>
            <a:pPr>
              <a:lnSpc>
                <a:spcPts val="7279"/>
              </a:lnSpc>
            </a:pPr>
            <a:r>
              <a:rPr lang="en-US" sz="5199">
                <a:solidFill>
                  <a:srgbClr val="000000"/>
                </a:solidFill>
                <a:latin typeface="Open Sans"/>
              </a:rPr>
              <a:t>1. L’intimi</a:t>
            </a:r>
            <a:r>
              <a:rPr lang="en-US" sz="5199">
                <a:solidFill>
                  <a:srgbClr val="000000"/>
                </a:solidFill>
                <a:latin typeface="Open Sans"/>
              </a:rPr>
              <a:t>dation </a:t>
            </a:r>
          </a:p>
          <a:p>
            <a:pPr>
              <a:lnSpc>
                <a:spcPts val="7279"/>
              </a:lnSpc>
            </a:pPr>
            <a:r>
              <a:rPr lang="en-US" sz="5199">
                <a:solidFill>
                  <a:srgbClr val="000000"/>
                </a:solidFill>
                <a:latin typeface="Open Sans"/>
              </a:rPr>
              <a:t>2. L’autisme</a:t>
            </a:r>
          </a:p>
          <a:p>
            <a:pPr>
              <a:lnSpc>
                <a:spcPts val="7279"/>
              </a:lnSpc>
            </a:pPr>
            <a:r>
              <a:rPr lang="en-US" sz="5199">
                <a:solidFill>
                  <a:srgbClr val="000000"/>
                </a:solidFill>
                <a:latin typeface="Open Sans"/>
              </a:rPr>
              <a:t>3. La consommation de drogue </a:t>
            </a:r>
          </a:p>
          <a:p>
            <a:pPr>
              <a:lnSpc>
                <a:spcPts val="7279"/>
              </a:lnSpc>
            </a:pPr>
            <a:r>
              <a:rPr lang="en-US" sz="5199">
                <a:solidFill>
                  <a:srgbClr val="000000"/>
                </a:solidFill>
                <a:latin typeface="Open Sans"/>
              </a:rPr>
              <a:t>4. Comportements répétitifs centrés sur le corps</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028700" y="1632681"/>
            <a:ext cx="7334579" cy="7021637"/>
          </a:xfrm>
          <a:prstGeom prst="rect">
            <a:avLst/>
          </a:prstGeom>
        </p:spPr>
      </p:pic>
      <p:grpSp>
        <p:nvGrpSpPr>
          <p:cNvPr name="Group 3" id="3"/>
          <p:cNvGrpSpPr/>
          <p:nvPr/>
        </p:nvGrpSpPr>
        <p:grpSpPr>
          <a:xfrm rot="0">
            <a:off x="9144000" y="1028700"/>
            <a:ext cx="8229600" cy="7625619"/>
            <a:chOff x="0" y="0"/>
            <a:chExt cx="1913890" cy="1773427"/>
          </a:xfrm>
        </p:grpSpPr>
        <p:sp>
          <p:nvSpPr>
            <p:cNvPr name="Freeform 4" id="4"/>
            <p:cNvSpPr/>
            <p:nvPr/>
          </p:nvSpPr>
          <p:spPr>
            <a:xfrm>
              <a:off x="0" y="0"/>
              <a:ext cx="1913890" cy="1773427"/>
            </a:xfrm>
            <a:custGeom>
              <a:avLst/>
              <a:gdLst/>
              <a:ahLst/>
              <a:cxnLst/>
              <a:rect r="r" b="b" t="t" l="l"/>
              <a:pathLst>
                <a:path h="1773427" w="1913890">
                  <a:moveTo>
                    <a:pt x="0" y="0"/>
                  </a:moveTo>
                  <a:lnTo>
                    <a:pt x="1913890" y="0"/>
                  </a:lnTo>
                  <a:lnTo>
                    <a:pt x="1913890" y="1773427"/>
                  </a:lnTo>
                  <a:lnTo>
                    <a:pt x="0" y="1773427"/>
                  </a:lnTo>
                  <a:close/>
                </a:path>
              </a:pathLst>
            </a:custGeom>
            <a:solidFill>
              <a:srgbClr val="908E8F"/>
            </a:solidFill>
          </p:spPr>
        </p:sp>
      </p:grpSp>
      <p:sp>
        <p:nvSpPr>
          <p:cNvPr name="TextBox 5" id="5"/>
          <p:cNvSpPr txBox="true"/>
          <p:nvPr/>
        </p:nvSpPr>
        <p:spPr>
          <a:xfrm rot="0">
            <a:off x="9144000" y="1117696"/>
            <a:ext cx="8229600" cy="2608580"/>
          </a:xfrm>
          <a:prstGeom prst="rect">
            <a:avLst/>
          </a:prstGeom>
        </p:spPr>
        <p:txBody>
          <a:bodyPr anchor="t" rtlCol="false" tIns="0" lIns="0" bIns="0" rIns="0">
            <a:spAutoFit/>
          </a:bodyPr>
          <a:lstStyle/>
          <a:p>
            <a:pPr algn="ctr">
              <a:lnSpc>
                <a:spcPts val="8959"/>
              </a:lnSpc>
            </a:pPr>
            <a:r>
              <a:rPr lang="en-US" sz="6399">
                <a:solidFill>
                  <a:srgbClr val="000000"/>
                </a:solidFill>
                <a:latin typeface="Archivo Black"/>
              </a:rPr>
              <a:t>Merci </a:t>
            </a:r>
          </a:p>
          <a:p>
            <a:pPr algn="ctr">
              <a:lnSpc>
                <a:spcPts val="5880"/>
              </a:lnSpc>
            </a:pPr>
            <a:r>
              <a:rPr lang="en-US" sz="4200">
                <a:solidFill>
                  <a:srgbClr val="000000"/>
                </a:solidFill>
                <a:latin typeface="Archivo Black"/>
              </a:rPr>
              <a:t>d'avoir rendu ce </a:t>
            </a:r>
          </a:p>
          <a:p>
            <a:pPr algn="ctr">
              <a:lnSpc>
                <a:spcPts val="5880"/>
              </a:lnSpc>
            </a:pPr>
            <a:r>
              <a:rPr lang="en-US" sz="4200">
                <a:solidFill>
                  <a:srgbClr val="000000"/>
                </a:solidFill>
                <a:latin typeface="Archivo Black"/>
              </a:rPr>
              <a:t>matériel possible</a:t>
            </a:r>
          </a:p>
        </p:txBody>
      </p:sp>
      <p:sp>
        <p:nvSpPr>
          <p:cNvPr name="TextBox 6" id="6"/>
          <p:cNvSpPr txBox="true"/>
          <p:nvPr/>
        </p:nvSpPr>
        <p:spPr>
          <a:xfrm rot="0">
            <a:off x="9144000" y="3659601"/>
            <a:ext cx="8229600" cy="4180840"/>
          </a:xfrm>
          <a:prstGeom prst="rect">
            <a:avLst/>
          </a:prstGeom>
        </p:spPr>
        <p:txBody>
          <a:bodyPr anchor="t" rtlCol="false" tIns="0" lIns="0" bIns="0" rIns="0">
            <a:spAutoFit/>
          </a:bodyPr>
          <a:lstStyle/>
          <a:p>
            <a:pPr algn="ctr">
              <a:lnSpc>
                <a:spcPts val="4759"/>
              </a:lnSpc>
            </a:pPr>
            <a:r>
              <a:rPr lang="en-US" sz="3399">
                <a:solidFill>
                  <a:srgbClr val="FFFFFF"/>
                </a:solidFill>
                <a:latin typeface="Open Sans Light"/>
              </a:rPr>
              <a:t>RACHEL BARCELLONA</a:t>
            </a:r>
          </a:p>
          <a:p>
            <a:pPr algn="ctr">
              <a:lnSpc>
                <a:spcPts val="4759"/>
              </a:lnSpc>
            </a:pPr>
            <a:r>
              <a:rPr lang="en-US" sz="3399">
                <a:solidFill>
                  <a:srgbClr val="FFFFFF"/>
                </a:solidFill>
                <a:latin typeface="Open Sans Light"/>
              </a:rPr>
              <a:t>SARAH PENNINGTON</a:t>
            </a:r>
          </a:p>
          <a:p>
            <a:pPr algn="ctr">
              <a:lnSpc>
                <a:spcPts val="4759"/>
              </a:lnSpc>
            </a:pPr>
            <a:r>
              <a:rPr lang="en-US" sz="3399">
                <a:solidFill>
                  <a:srgbClr val="FFFFFF"/>
                </a:solidFill>
                <a:latin typeface="Open Sans Light"/>
              </a:rPr>
              <a:t>THOMAS DAHLBORG</a:t>
            </a:r>
          </a:p>
          <a:p>
            <a:pPr algn="ctr">
              <a:lnSpc>
                <a:spcPts val="4759"/>
              </a:lnSpc>
            </a:pPr>
            <a:r>
              <a:rPr lang="en-US" sz="3399">
                <a:solidFill>
                  <a:srgbClr val="FFFFFF"/>
                </a:solidFill>
                <a:latin typeface="Open Sans Light"/>
              </a:rPr>
              <a:t>EMMA JEAPES</a:t>
            </a:r>
          </a:p>
          <a:p>
            <a:pPr algn="ctr">
              <a:lnSpc>
                <a:spcPts val="4759"/>
              </a:lnSpc>
            </a:pPr>
            <a:r>
              <a:rPr lang="en-US" sz="3399">
                <a:solidFill>
                  <a:srgbClr val="FFFFFF"/>
                </a:solidFill>
                <a:latin typeface="Open Sans Light"/>
              </a:rPr>
              <a:t>MICHAEL DELEON</a:t>
            </a:r>
          </a:p>
          <a:p>
            <a:pPr algn="ctr">
              <a:lnSpc>
                <a:spcPts val="4759"/>
              </a:lnSpc>
            </a:pPr>
            <a:r>
              <a:rPr lang="en-US" sz="3399">
                <a:solidFill>
                  <a:srgbClr val="FFFFFF"/>
                </a:solidFill>
                <a:latin typeface="Open Sans Light"/>
              </a:rPr>
              <a:t>ANTHONY IANNI</a:t>
            </a:r>
          </a:p>
          <a:p>
            <a:pPr algn="ctr">
              <a:lnSpc>
                <a:spcPts val="4759"/>
              </a:lnSpc>
            </a:pPr>
            <a:r>
              <a:rPr lang="en-US" sz="3399">
                <a:solidFill>
                  <a:srgbClr val="FFFFFF"/>
                </a:solidFill>
                <a:latin typeface="Open Sans Light"/>
              </a:rPr>
              <a:t>BRIANNA KEOUGHAN </a:t>
            </a:r>
          </a:p>
        </p:txBody>
      </p:sp>
      <p:sp>
        <p:nvSpPr>
          <p:cNvPr name="TextBox 7" id="7"/>
          <p:cNvSpPr txBox="true"/>
          <p:nvPr/>
        </p:nvSpPr>
        <p:spPr>
          <a:xfrm rot="0">
            <a:off x="12862768" y="8863965"/>
            <a:ext cx="4510832" cy="712470"/>
          </a:xfrm>
          <a:prstGeom prst="rect">
            <a:avLst/>
          </a:prstGeom>
        </p:spPr>
        <p:txBody>
          <a:bodyPr anchor="t" rtlCol="false" tIns="0" lIns="0" bIns="0" rIns="0">
            <a:spAutoFit/>
          </a:bodyPr>
          <a:lstStyle/>
          <a:p>
            <a:pPr algn="ctr">
              <a:lnSpc>
                <a:spcPts val="5880"/>
              </a:lnSpc>
            </a:pPr>
            <a:r>
              <a:rPr lang="en-US" sz="4200">
                <a:solidFill>
                  <a:srgbClr val="F9F9F9"/>
                </a:solidFill>
                <a:latin typeface="Open Sans Bold"/>
              </a:rPr>
              <a:t>NOVEMBER 2021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22746" b="0"/>
          <a:stretch>
            <a:fillRect/>
          </a:stretch>
        </p:blipFill>
        <p:spPr>
          <a:xfrm flipH="false" flipV="false" rot="0">
            <a:off x="-5240036" y="0"/>
            <a:ext cx="11085759" cy="10287000"/>
          </a:xfrm>
          <a:prstGeom prst="rect">
            <a:avLst/>
          </a:prstGeom>
        </p:spPr>
      </p:pic>
      <p:grpSp>
        <p:nvGrpSpPr>
          <p:cNvPr name="Group 3" id="3"/>
          <p:cNvGrpSpPr/>
          <p:nvPr/>
        </p:nvGrpSpPr>
        <p:grpSpPr>
          <a:xfrm rot="0">
            <a:off x="0" y="302258"/>
            <a:ext cx="15119021" cy="1853358"/>
            <a:chOff x="0" y="0"/>
            <a:chExt cx="5114336" cy="626938"/>
          </a:xfrm>
        </p:grpSpPr>
        <p:sp>
          <p:nvSpPr>
            <p:cNvPr name="Freeform 4" id="4"/>
            <p:cNvSpPr/>
            <p:nvPr/>
          </p:nvSpPr>
          <p:spPr>
            <a:xfrm>
              <a:off x="0" y="0"/>
              <a:ext cx="5114336" cy="626938"/>
            </a:xfrm>
            <a:custGeom>
              <a:avLst/>
              <a:gdLst/>
              <a:ahLst/>
              <a:cxnLst/>
              <a:rect r="r" b="b" t="t" l="l"/>
              <a:pathLst>
                <a:path h="626938" w="5114336">
                  <a:moveTo>
                    <a:pt x="0" y="0"/>
                  </a:moveTo>
                  <a:lnTo>
                    <a:pt x="5114336" y="0"/>
                  </a:lnTo>
                  <a:lnTo>
                    <a:pt x="5114336" y="626938"/>
                  </a:lnTo>
                  <a:lnTo>
                    <a:pt x="0" y="626938"/>
                  </a:lnTo>
                  <a:close/>
                </a:path>
              </a:pathLst>
            </a:custGeom>
            <a:solidFill>
              <a:srgbClr val="000000"/>
            </a:solidFill>
          </p:spPr>
        </p:sp>
      </p:grpSp>
      <p:sp>
        <p:nvSpPr>
          <p:cNvPr name="TextBox 5" id="5"/>
          <p:cNvSpPr txBox="true"/>
          <p:nvPr/>
        </p:nvSpPr>
        <p:spPr>
          <a:xfrm rot="0">
            <a:off x="6232359" y="3277235"/>
            <a:ext cx="11404873" cy="5981065"/>
          </a:xfrm>
          <a:prstGeom prst="rect">
            <a:avLst/>
          </a:prstGeom>
        </p:spPr>
        <p:txBody>
          <a:bodyPr anchor="t" rtlCol="false" tIns="0" lIns="0" bIns="0" rIns="0">
            <a:spAutoFit/>
          </a:bodyPr>
          <a:lstStyle/>
          <a:p>
            <a:pPr algn="ctr">
              <a:lnSpc>
                <a:spcPts val="4759"/>
              </a:lnSpc>
            </a:pPr>
            <a:r>
              <a:rPr lang="en-US" sz="3399">
                <a:solidFill>
                  <a:srgbClr val="000000"/>
                </a:solidFill>
                <a:latin typeface="Open Sans Light"/>
              </a:rPr>
              <a:t>L'intimi</a:t>
            </a:r>
            <a:r>
              <a:rPr lang="en-US" sz="3399">
                <a:solidFill>
                  <a:srgbClr val="000000"/>
                </a:solidFill>
                <a:latin typeface="Open Sans Light"/>
              </a:rPr>
              <a:t>dation, par définition, se décrit comme « chercher à nuire, à intimider ou à contraindre (une personne perçue comme vulnérable) ». Cela signifie que quelqu'un cherche à blesser physiquement ou mentalement, à effrayer ou à menacer et à manipuler une autre personne qu'il considère comme inférieure à lui. L'intimidation peut avoir un impact sur les victimes en ayant des effets à long terme tels que des crises de panique, des nuits sans sommeil et des maladies physiques comme des maux de tête et d'estomac.</a:t>
            </a:r>
          </a:p>
        </p:txBody>
      </p:sp>
      <p:pic>
        <p:nvPicPr>
          <p:cNvPr name="Picture 6" id="6"/>
          <p:cNvPicPr>
            <a:picLocks noChangeAspect="true"/>
          </p:cNvPicPr>
          <p:nvPr/>
        </p:nvPicPr>
        <p:blipFill>
          <a:blip r:embed="rId3"/>
          <a:srcRect l="0" t="0" r="0" b="0"/>
          <a:stretch>
            <a:fillRect/>
          </a:stretch>
        </p:blipFill>
        <p:spPr>
          <a:xfrm flipH="false" flipV="false" rot="0">
            <a:off x="0" y="332179"/>
            <a:ext cx="1904703" cy="1823436"/>
          </a:xfrm>
          <a:prstGeom prst="rect">
            <a:avLst/>
          </a:prstGeom>
        </p:spPr>
      </p:pic>
      <p:sp>
        <p:nvSpPr>
          <p:cNvPr name="TextBox 7" id="7"/>
          <p:cNvSpPr txBox="true"/>
          <p:nvPr/>
        </p:nvSpPr>
        <p:spPr>
          <a:xfrm rot="0">
            <a:off x="-3184226" y="392959"/>
            <a:ext cx="15119021" cy="1500505"/>
          </a:xfrm>
          <a:prstGeom prst="rect">
            <a:avLst/>
          </a:prstGeom>
        </p:spPr>
        <p:txBody>
          <a:bodyPr anchor="t" rtlCol="false" tIns="0" lIns="0" bIns="0" rIns="0">
            <a:spAutoFit/>
          </a:bodyPr>
          <a:lstStyle/>
          <a:p>
            <a:pPr algn="ctr">
              <a:lnSpc>
                <a:spcPts val="12319"/>
              </a:lnSpc>
            </a:pPr>
            <a:r>
              <a:rPr lang="en-US" sz="8799">
                <a:solidFill>
                  <a:srgbClr val="F9F9F9"/>
                </a:solidFill>
                <a:latin typeface="Caitlin"/>
              </a:rPr>
              <a:t>L'intimidation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028700" y="298133"/>
            <a:ext cx="1904703" cy="1823436"/>
          </a:xfrm>
          <a:prstGeom prst="rect">
            <a:avLst/>
          </a:prstGeom>
        </p:spPr>
      </p:pic>
      <p:grpSp>
        <p:nvGrpSpPr>
          <p:cNvPr name="Group 3" id="3"/>
          <p:cNvGrpSpPr/>
          <p:nvPr/>
        </p:nvGrpSpPr>
        <p:grpSpPr>
          <a:xfrm rot="0">
            <a:off x="1028700" y="2689433"/>
            <a:ext cx="7731504" cy="2454067"/>
            <a:chOff x="0" y="0"/>
            <a:chExt cx="2615348" cy="830141"/>
          </a:xfrm>
        </p:grpSpPr>
        <p:sp>
          <p:nvSpPr>
            <p:cNvPr name="Freeform 4" id="4"/>
            <p:cNvSpPr/>
            <p:nvPr/>
          </p:nvSpPr>
          <p:spPr>
            <a:xfrm>
              <a:off x="0" y="0"/>
              <a:ext cx="2615348" cy="830141"/>
            </a:xfrm>
            <a:custGeom>
              <a:avLst/>
              <a:gdLst/>
              <a:ahLst/>
              <a:cxnLst/>
              <a:rect r="r" b="b" t="t" l="l"/>
              <a:pathLst>
                <a:path h="830141" w="2615348">
                  <a:moveTo>
                    <a:pt x="0" y="0"/>
                  </a:moveTo>
                  <a:lnTo>
                    <a:pt x="2615348" y="0"/>
                  </a:lnTo>
                  <a:lnTo>
                    <a:pt x="2615348" y="830141"/>
                  </a:lnTo>
                  <a:lnTo>
                    <a:pt x="0" y="830141"/>
                  </a:lnTo>
                  <a:close/>
                </a:path>
              </a:pathLst>
            </a:custGeom>
            <a:solidFill>
              <a:srgbClr val="000000"/>
            </a:solidFill>
          </p:spPr>
        </p:sp>
      </p:grpSp>
      <p:grpSp>
        <p:nvGrpSpPr>
          <p:cNvPr name="Group 5" id="5"/>
          <p:cNvGrpSpPr/>
          <p:nvPr/>
        </p:nvGrpSpPr>
        <p:grpSpPr>
          <a:xfrm rot="0">
            <a:off x="9602885" y="2689433"/>
            <a:ext cx="7656415" cy="2454067"/>
            <a:chOff x="0" y="0"/>
            <a:chExt cx="2589948" cy="830141"/>
          </a:xfrm>
        </p:grpSpPr>
        <p:sp>
          <p:nvSpPr>
            <p:cNvPr name="Freeform 6" id="6"/>
            <p:cNvSpPr/>
            <p:nvPr/>
          </p:nvSpPr>
          <p:spPr>
            <a:xfrm>
              <a:off x="0" y="0"/>
              <a:ext cx="2589948" cy="830141"/>
            </a:xfrm>
            <a:custGeom>
              <a:avLst/>
              <a:gdLst/>
              <a:ahLst/>
              <a:cxnLst/>
              <a:rect r="r" b="b" t="t" l="l"/>
              <a:pathLst>
                <a:path h="830141" w="2589948">
                  <a:moveTo>
                    <a:pt x="0" y="0"/>
                  </a:moveTo>
                  <a:lnTo>
                    <a:pt x="2589948" y="0"/>
                  </a:lnTo>
                  <a:lnTo>
                    <a:pt x="2589948" y="830141"/>
                  </a:lnTo>
                  <a:lnTo>
                    <a:pt x="0" y="830141"/>
                  </a:lnTo>
                  <a:close/>
                </a:path>
              </a:pathLst>
            </a:custGeom>
            <a:solidFill>
              <a:srgbClr val="000000"/>
            </a:solidFill>
          </p:spPr>
        </p:sp>
      </p:grpSp>
      <p:grpSp>
        <p:nvGrpSpPr>
          <p:cNvPr name="Group 7" id="7"/>
          <p:cNvGrpSpPr/>
          <p:nvPr/>
        </p:nvGrpSpPr>
        <p:grpSpPr>
          <a:xfrm rot="0">
            <a:off x="1028700" y="5933538"/>
            <a:ext cx="7731504" cy="2454067"/>
            <a:chOff x="0" y="0"/>
            <a:chExt cx="2615348" cy="830141"/>
          </a:xfrm>
        </p:grpSpPr>
        <p:sp>
          <p:nvSpPr>
            <p:cNvPr name="Freeform 8" id="8"/>
            <p:cNvSpPr/>
            <p:nvPr/>
          </p:nvSpPr>
          <p:spPr>
            <a:xfrm>
              <a:off x="0" y="0"/>
              <a:ext cx="2615348" cy="830141"/>
            </a:xfrm>
            <a:custGeom>
              <a:avLst/>
              <a:gdLst/>
              <a:ahLst/>
              <a:cxnLst/>
              <a:rect r="r" b="b" t="t" l="l"/>
              <a:pathLst>
                <a:path h="830141" w="2615348">
                  <a:moveTo>
                    <a:pt x="0" y="0"/>
                  </a:moveTo>
                  <a:lnTo>
                    <a:pt x="2615348" y="0"/>
                  </a:lnTo>
                  <a:lnTo>
                    <a:pt x="2615348" y="830141"/>
                  </a:lnTo>
                  <a:lnTo>
                    <a:pt x="0" y="830141"/>
                  </a:lnTo>
                  <a:close/>
                </a:path>
              </a:pathLst>
            </a:custGeom>
            <a:solidFill>
              <a:srgbClr val="000000"/>
            </a:solidFill>
          </p:spPr>
        </p:sp>
      </p:grpSp>
      <p:grpSp>
        <p:nvGrpSpPr>
          <p:cNvPr name="Group 9" id="9"/>
          <p:cNvGrpSpPr/>
          <p:nvPr/>
        </p:nvGrpSpPr>
        <p:grpSpPr>
          <a:xfrm rot="0">
            <a:off x="9602885" y="5933538"/>
            <a:ext cx="7656415" cy="2454067"/>
            <a:chOff x="0" y="0"/>
            <a:chExt cx="2589948" cy="830141"/>
          </a:xfrm>
        </p:grpSpPr>
        <p:sp>
          <p:nvSpPr>
            <p:cNvPr name="Freeform 10" id="10"/>
            <p:cNvSpPr/>
            <p:nvPr/>
          </p:nvSpPr>
          <p:spPr>
            <a:xfrm>
              <a:off x="0" y="0"/>
              <a:ext cx="2589948" cy="830141"/>
            </a:xfrm>
            <a:custGeom>
              <a:avLst/>
              <a:gdLst/>
              <a:ahLst/>
              <a:cxnLst/>
              <a:rect r="r" b="b" t="t" l="l"/>
              <a:pathLst>
                <a:path h="830141" w="2589948">
                  <a:moveTo>
                    <a:pt x="0" y="0"/>
                  </a:moveTo>
                  <a:lnTo>
                    <a:pt x="2589948" y="0"/>
                  </a:lnTo>
                  <a:lnTo>
                    <a:pt x="2589948" y="830141"/>
                  </a:lnTo>
                  <a:lnTo>
                    <a:pt x="0" y="830141"/>
                  </a:lnTo>
                  <a:close/>
                </a:path>
              </a:pathLst>
            </a:custGeom>
            <a:solidFill>
              <a:srgbClr val="000000"/>
            </a:solidFill>
          </p:spPr>
        </p:sp>
      </p:grpSp>
      <p:pic>
        <p:nvPicPr>
          <p:cNvPr name="Picture 11" id="11"/>
          <p:cNvPicPr>
            <a:picLocks noChangeAspect="true"/>
          </p:cNvPicPr>
          <p:nvPr/>
        </p:nvPicPr>
        <p:blipFill>
          <a:blip r:embed="rId3"/>
          <a:srcRect l="0" t="0" r="0" b="0"/>
          <a:stretch>
            <a:fillRect/>
          </a:stretch>
        </p:blipFill>
        <p:spPr>
          <a:xfrm flipH="false" flipV="false" rot="0">
            <a:off x="6647094" y="8467212"/>
            <a:ext cx="11301259" cy="1582176"/>
          </a:xfrm>
          <a:prstGeom prst="rect">
            <a:avLst/>
          </a:prstGeom>
        </p:spPr>
      </p:pic>
      <p:sp>
        <p:nvSpPr>
          <p:cNvPr name="TextBox 12" id="12"/>
          <p:cNvSpPr txBox="true"/>
          <p:nvPr/>
        </p:nvSpPr>
        <p:spPr>
          <a:xfrm rot="0">
            <a:off x="4341540" y="107633"/>
            <a:ext cx="9604921" cy="1651635"/>
          </a:xfrm>
          <a:prstGeom prst="rect">
            <a:avLst/>
          </a:prstGeom>
        </p:spPr>
        <p:txBody>
          <a:bodyPr anchor="t" rtlCol="false" tIns="0" lIns="0" bIns="0" rIns="0">
            <a:spAutoFit/>
          </a:bodyPr>
          <a:lstStyle/>
          <a:p>
            <a:pPr algn="ctr">
              <a:lnSpc>
                <a:spcPts val="13439"/>
              </a:lnSpc>
            </a:pPr>
            <a:r>
              <a:rPr lang="en-US" sz="9600">
                <a:solidFill>
                  <a:srgbClr val="000000"/>
                </a:solidFill>
                <a:latin typeface="Caitlin"/>
              </a:rPr>
              <a:t>À</a:t>
            </a:r>
            <a:r>
              <a:rPr lang="en-US" sz="9600">
                <a:solidFill>
                  <a:srgbClr val="000000"/>
                </a:solidFill>
                <a:latin typeface="Caitlin"/>
              </a:rPr>
              <a:t> la maison et autour du monde</a:t>
            </a:r>
          </a:p>
        </p:txBody>
      </p:sp>
      <p:sp>
        <p:nvSpPr>
          <p:cNvPr name="TextBox 13" id="13"/>
          <p:cNvSpPr txBox="true"/>
          <p:nvPr/>
        </p:nvSpPr>
        <p:spPr>
          <a:xfrm rot="0">
            <a:off x="1028700" y="2992859"/>
            <a:ext cx="7731504" cy="1780540"/>
          </a:xfrm>
          <a:prstGeom prst="rect">
            <a:avLst/>
          </a:prstGeom>
        </p:spPr>
        <p:txBody>
          <a:bodyPr anchor="t" rtlCol="false" tIns="0" lIns="0" bIns="0" rIns="0">
            <a:spAutoFit/>
          </a:bodyPr>
          <a:lstStyle/>
          <a:p>
            <a:pPr algn="ctr">
              <a:lnSpc>
                <a:spcPts val="4759"/>
              </a:lnSpc>
            </a:pPr>
            <a:r>
              <a:rPr lang="en-US" sz="3399">
                <a:solidFill>
                  <a:srgbClr val="F9F9F9"/>
                </a:solidFill>
                <a:latin typeface="Open Sans Light"/>
              </a:rPr>
              <a:t>Au Canada, 47 % des parents ont déclaré qu’ils ont un enfant qui a été victime de l’intimidation.</a:t>
            </a:r>
          </a:p>
        </p:txBody>
      </p:sp>
      <p:sp>
        <p:nvSpPr>
          <p:cNvPr name="TextBox 14" id="14"/>
          <p:cNvSpPr txBox="true"/>
          <p:nvPr/>
        </p:nvSpPr>
        <p:spPr>
          <a:xfrm rot="0">
            <a:off x="9602885" y="2992859"/>
            <a:ext cx="7656415" cy="1780540"/>
          </a:xfrm>
          <a:prstGeom prst="rect">
            <a:avLst/>
          </a:prstGeom>
        </p:spPr>
        <p:txBody>
          <a:bodyPr anchor="t" rtlCol="false" tIns="0" lIns="0" bIns="0" rIns="0">
            <a:spAutoFit/>
          </a:bodyPr>
          <a:lstStyle/>
          <a:p>
            <a:pPr algn="ctr">
              <a:lnSpc>
                <a:spcPts val="4759"/>
              </a:lnSpc>
            </a:pPr>
            <a:r>
              <a:rPr lang="en-US" sz="3399">
                <a:solidFill>
                  <a:srgbClr val="F9F9F9"/>
                </a:solidFill>
                <a:latin typeface="Open Sans Light"/>
              </a:rPr>
              <a:t>Aux États-Unis, 1 enfant sur 5 âgé de 12 à 18 ans a subi au moins une forme d’intimidation.</a:t>
            </a:r>
          </a:p>
        </p:txBody>
      </p:sp>
      <p:sp>
        <p:nvSpPr>
          <p:cNvPr name="TextBox 15" id="15"/>
          <p:cNvSpPr txBox="true"/>
          <p:nvPr/>
        </p:nvSpPr>
        <p:spPr>
          <a:xfrm rot="0">
            <a:off x="1028700" y="6236964"/>
            <a:ext cx="7731504" cy="1780540"/>
          </a:xfrm>
          <a:prstGeom prst="rect">
            <a:avLst/>
          </a:prstGeom>
        </p:spPr>
        <p:txBody>
          <a:bodyPr anchor="t" rtlCol="false" tIns="0" lIns="0" bIns="0" rIns="0">
            <a:spAutoFit/>
          </a:bodyPr>
          <a:lstStyle/>
          <a:p>
            <a:pPr algn="ctr">
              <a:lnSpc>
                <a:spcPts val="4759"/>
              </a:lnSpc>
            </a:pPr>
            <a:r>
              <a:rPr lang="en-US" sz="3399">
                <a:solidFill>
                  <a:srgbClr val="F9F9F9"/>
                </a:solidFill>
                <a:latin typeface="Open Sans Light"/>
              </a:rPr>
              <a:t>1 élève sur 3 autour </a:t>
            </a:r>
            <a:r>
              <a:rPr lang="en-US" sz="3399">
                <a:solidFill>
                  <a:srgbClr val="F9F9F9"/>
                </a:solidFill>
                <a:latin typeface="Open Sans Light"/>
              </a:rPr>
              <a:t>du monde est victime de l’intimidation au moins une fois par mois</a:t>
            </a:r>
          </a:p>
        </p:txBody>
      </p:sp>
      <p:sp>
        <p:nvSpPr>
          <p:cNvPr name="TextBox 16" id="16"/>
          <p:cNvSpPr txBox="true"/>
          <p:nvPr/>
        </p:nvSpPr>
        <p:spPr>
          <a:xfrm rot="0">
            <a:off x="9602885" y="5936927"/>
            <a:ext cx="7656415" cy="2380615"/>
          </a:xfrm>
          <a:prstGeom prst="rect">
            <a:avLst/>
          </a:prstGeom>
        </p:spPr>
        <p:txBody>
          <a:bodyPr anchor="t" rtlCol="false" tIns="0" lIns="0" bIns="0" rIns="0">
            <a:spAutoFit/>
          </a:bodyPr>
          <a:lstStyle/>
          <a:p>
            <a:pPr algn="ctr">
              <a:lnSpc>
                <a:spcPts val="4759"/>
              </a:lnSpc>
            </a:pPr>
            <a:r>
              <a:rPr lang="en-US" sz="3399">
                <a:solidFill>
                  <a:srgbClr val="F9F9F9"/>
                </a:solidFill>
                <a:latin typeface="Open Sans Light"/>
              </a:rPr>
              <a:t>61 % </a:t>
            </a:r>
            <a:r>
              <a:rPr lang="en-US" sz="3399">
                <a:solidFill>
                  <a:srgbClr val="F9F9F9"/>
                </a:solidFill>
                <a:latin typeface="Open Sans Light"/>
              </a:rPr>
              <a:t>des adolescents ont déclaré qu'ils étaient victimes d'intimidation uniquement en raison de leur apparence.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24970" b="0"/>
          <a:stretch>
            <a:fillRect/>
          </a:stretch>
        </p:blipFill>
        <p:spPr>
          <a:xfrm flipH="false" flipV="false" rot="0">
            <a:off x="-4278171" y="0"/>
            <a:ext cx="11562942" cy="10287000"/>
          </a:xfrm>
          <a:prstGeom prst="rect">
            <a:avLst/>
          </a:prstGeom>
        </p:spPr>
      </p:pic>
      <p:grpSp>
        <p:nvGrpSpPr>
          <p:cNvPr name="Group 3" id="3"/>
          <p:cNvGrpSpPr/>
          <p:nvPr/>
        </p:nvGrpSpPr>
        <p:grpSpPr>
          <a:xfrm rot="0">
            <a:off x="0" y="3729038"/>
            <a:ext cx="7284771" cy="2828925"/>
            <a:chOff x="0" y="0"/>
            <a:chExt cx="2464231" cy="956945"/>
          </a:xfrm>
        </p:grpSpPr>
        <p:sp>
          <p:nvSpPr>
            <p:cNvPr name="Freeform 4" id="4"/>
            <p:cNvSpPr/>
            <p:nvPr/>
          </p:nvSpPr>
          <p:spPr>
            <a:xfrm>
              <a:off x="0" y="0"/>
              <a:ext cx="2464231" cy="956945"/>
            </a:xfrm>
            <a:custGeom>
              <a:avLst/>
              <a:gdLst/>
              <a:ahLst/>
              <a:cxnLst/>
              <a:rect r="r" b="b" t="t" l="l"/>
              <a:pathLst>
                <a:path h="956945" w="2464231">
                  <a:moveTo>
                    <a:pt x="0" y="0"/>
                  </a:moveTo>
                  <a:lnTo>
                    <a:pt x="2464231" y="0"/>
                  </a:lnTo>
                  <a:lnTo>
                    <a:pt x="2464231" y="956945"/>
                  </a:lnTo>
                  <a:lnTo>
                    <a:pt x="0" y="956945"/>
                  </a:lnTo>
                  <a:close/>
                </a:path>
              </a:pathLst>
            </a:custGeom>
            <a:solidFill>
              <a:srgbClr val="000000"/>
            </a:solidFill>
          </p:spPr>
        </p:sp>
      </p:grpSp>
      <p:pic>
        <p:nvPicPr>
          <p:cNvPr name="Picture 5" id="5"/>
          <p:cNvPicPr>
            <a:picLocks noChangeAspect="true"/>
          </p:cNvPicPr>
          <p:nvPr/>
        </p:nvPicPr>
        <p:blipFill>
          <a:blip r:embed="rId3"/>
          <a:srcRect l="0" t="0" r="0" b="0"/>
          <a:stretch>
            <a:fillRect/>
          </a:stretch>
        </p:blipFill>
        <p:spPr>
          <a:xfrm flipH="false" flipV="false" rot="0">
            <a:off x="76348" y="4231782"/>
            <a:ext cx="1904703" cy="1823436"/>
          </a:xfrm>
          <a:prstGeom prst="rect">
            <a:avLst/>
          </a:prstGeom>
        </p:spPr>
      </p:pic>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7942619" y="1028700"/>
            <a:ext cx="1376588" cy="2057400"/>
          </a:xfrm>
          <a:prstGeom prst="rect">
            <a:avLst/>
          </a:prstGeom>
        </p:spPr>
      </p:pic>
      <p:sp>
        <p:nvSpPr>
          <p:cNvPr name="TextBox 7" id="7"/>
          <p:cNvSpPr txBox="true"/>
          <p:nvPr/>
        </p:nvSpPr>
        <p:spPr>
          <a:xfrm rot="0">
            <a:off x="1028700" y="4307522"/>
            <a:ext cx="7284771" cy="1500505"/>
          </a:xfrm>
          <a:prstGeom prst="rect">
            <a:avLst/>
          </a:prstGeom>
        </p:spPr>
        <p:txBody>
          <a:bodyPr anchor="t" rtlCol="false" tIns="0" lIns="0" bIns="0" rIns="0">
            <a:spAutoFit/>
          </a:bodyPr>
          <a:lstStyle/>
          <a:p>
            <a:pPr algn="ctr">
              <a:lnSpc>
                <a:spcPts val="12319"/>
              </a:lnSpc>
            </a:pPr>
            <a:r>
              <a:rPr lang="en-US" sz="8799">
                <a:solidFill>
                  <a:srgbClr val="F9F9F9"/>
                </a:solidFill>
                <a:latin typeface="Caitlin"/>
              </a:rPr>
              <a:t>P</a:t>
            </a:r>
            <a:r>
              <a:rPr lang="en-US" sz="8799">
                <a:solidFill>
                  <a:srgbClr val="F9F9F9"/>
                </a:solidFill>
                <a:latin typeface="Caitlin"/>
              </a:rPr>
              <a:t>arlons-nous!</a:t>
            </a:r>
          </a:p>
        </p:txBody>
      </p:sp>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7942619" y="7200900"/>
            <a:ext cx="1376588" cy="2057400"/>
          </a:xfrm>
          <a:prstGeom prst="rect">
            <a:avLst/>
          </a:prstGeom>
        </p:spPr>
      </p:pic>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7942619" y="4114800"/>
            <a:ext cx="1376588" cy="2057400"/>
          </a:xfrm>
          <a:prstGeom prst="rect">
            <a:avLst/>
          </a:prstGeom>
        </p:spPr>
      </p:pic>
      <p:sp>
        <p:nvSpPr>
          <p:cNvPr name="TextBox 10" id="10"/>
          <p:cNvSpPr txBox="true"/>
          <p:nvPr/>
        </p:nvSpPr>
        <p:spPr>
          <a:xfrm rot="0">
            <a:off x="10021766" y="1133792"/>
            <a:ext cx="7237534" cy="1780540"/>
          </a:xfrm>
          <a:prstGeom prst="rect">
            <a:avLst/>
          </a:prstGeom>
        </p:spPr>
        <p:txBody>
          <a:bodyPr anchor="t" rtlCol="false" tIns="0" lIns="0" bIns="0" rIns="0">
            <a:spAutoFit/>
          </a:bodyPr>
          <a:lstStyle/>
          <a:p>
            <a:pPr algn="ctr">
              <a:lnSpc>
                <a:spcPts val="4759"/>
              </a:lnSpc>
            </a:pPr>
            <a:r>
              <a:rPr lang="en-US" sz="3399">
                <a:solidFill>
                  <a:srgbClr val="000000"/>
                </a:solidFill>
                <a:latin typeface="Open Sans Light"/>
              </a:rPr>
              <a:t>Comment pouvez-vous</a:t>
            </a:r>
            <a:r>
              <a:rPr lang="en-US" sz="3399">
                <a:solidFill>
                  <a:srgbClr val="000000"/>
                </a:solidFill>
                <a:latin typeface="Open Sans Light"/>
              </a:rPr>
              <a:t> aider quelqu'un qui est victime d'intimidation?</a:t>
            </a:r>
          </a:p>
        </p:txBody>
      </p:sp>
      <p:sp>
        <p:nvSpPr>
          <p:cNvPr name="TextBox 11" id="11"/>
          <p:cNvSpPr txBox="true"/>
          <p:nvPr/>
        </p:nvSpPr>
        <p:spPr>
          <a:xfrm rot="0">
            <a:off x="10021766" y="4219892"/>
            <a:ext cx="7237534" cy="1780540"/>
          </a:xfrm>
          <a:prstGeom prst="rect">
            <a:avLst/>
          </a:prstGeom>
        </p:spPr>
        <p:txBody>
          <a:bodyPr anchor="t" rtlCol="false" tIns="0" lIns="0" bIns="0" rIns="0">
            <a:spAutoFit/>
          </a:bodyPr>
          <a:lstStyle/>
          <a:p>
            <a:pPr algn="ctr">
              <a:lnSpc>
                <a:spcPts val="4759"/>
              </a:lnSpc>
            </a:pPr>
            <a:r>
              <a:rPr lang="en-US" sz="3399">
                <a:solidFill>
                  <a:srgbClr val="000000"/>
                </a:solidFill>
                <a:latin typeface="Open Sans Light"/>
              </a:rPr>
              <a:t>Que pouvez-vous</a:t>
            </a:r>
            <a:r>
              <a:rPr lang="en-US" sz="3399">
                <a:solidFill>
                  <a:srgbClr val="000000"/>
                </a:solidFill>
                <a:latin typeface="Open Sans Light"/>
              </a:rPr>
              <a:t> faire pour rendre l'environnement dans lequel se déroule l'intimidation plus positif?</a:t>
            </a:r>
          </a:p>
        </p:txBody>
      </p:sp>
      <p:sp>
        <p:nvSpPr>
          <p:cNvPr name="TextBox 12" id="12"/>
          <p:cNvSpPr txBox="true"/>
          <p:nvPr/>
        </p:nvSpPr>
        <p:spPr>
          <a:xfrm rot="0">
            <a:off x="10021766" y="7606030"/>
            <a:ext cx="7237534" cy="1180465"/>
          </a:xfrm>
          <a:prstGeom prst="rect">
            <a:avLst/>
          </a:prstGeom>
        </p:spPr>
        <p:txBody>
          <a:bodyPr anchor="t" rtlCol="false" tIns="0" lIns="0" bIns="0" rIns="0">
            <a:spAutoFit/>
          </a:bodyPr>
          <a:lstStyle/>
          <a:p>
            <a:pPr algn="ctr">
              <a:lnSpc>
                <a:spcPts val="4759"/>
              </a:lnSpc>
            </a:pPr>
            <a:r>
              <a:rPr lang="en-US" sz="3399">
                <a:solidFill>
                  <a:srgbClr val="000000"/>
                </a:solidFill>
                <a:latin typeface="Open Sans Light"/>
              </a:rPr>
              <a:t>Que pouvez-vous</a:t>
            </a:r>
            <a:r>
              <a:rPr lang="en-US" sz="3399">
                <a:solidFill>
                  <a:srgbClr val="000000"/>
                </a:solidFill>
                <a:latin typeface="Open Sans Light"/>
              </a:rPr>
              <a:t> faire si vous êtes victime de l’intimidation?</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grpSp>
        <p:nvGrpSpPr>
          <p:cNvPr name="Group 2" id="2"/>
          <p:cNvGrpSpPr/>
          <p:nvPr/>
        </p:nvGrpSpPr>
        <p:grpSpPr>
          <a:xfrm rot="0">
            <a:off x="2352852" y="564060"/>
            <a:ext cx="13582297" cy="1780841"/>
            <a:chOff x="0" y="0"/>
            <a:chExt cx="5814802" cy="762407"/>
          </a:xfrm>
        </p:grpSpPr>
        <p:sp>
          <p:nvSpPr>
            <p:cNvPr name="Freeform 3" id="3"/>
            <p:cNvSpPr/>
            <p:nvPr/>
          </p:nvSpPr>
          <p:spPr>
            <a:xfrm>
              <a:off x="0" y="0"/>
              <a:ext cx="5814802" cy="762407"/>
            </a:xfrm>
            <a:custGeom>
              <a:avLst/>
              <a:gdLst/>
              <a:ahLst/>
              <a:cxnLst/>
              <a:rect r="r" b="b" t="t" l="l"/>
              <a:pathLst>
                <a:path h="762407" w="5814802">
                  <a:moveTo>
                    <a:pt x="0" y="0"/>
                  </a:moveTo>
                  <a:lnTo>
                    <a:pt x="5814802" y="0"/>
                  </a:lnTo>
                  <a:lnTo>
                    <a:pt x="5814802" y="762407"/>
                  </a:lnTo>
                  <a:lnTo>
                    <a:pt x="0" y="762407"/>
                  </a:lnTo>
                  <a:close/>
                </a:path>
              </a:pathLst>
            </a:custGeom>
            <a:solidFill>
              <a:srgbClr val="000000"/>
            </a:solidFill>
          </p:spPr>
        </p:sp>
      </p:grpSp>
      <p:pic>
        <p:nvPicPr>
          <p:cNvPr name="Picture 4" id="4"/>
          <p:cNvPicPr>
            <a:picLocks noChangeAspect="true"/>
          </p:cNvPicPr>
          <p:nvPr/>
        </p:nvPicPr>
        <p:blipFill>
          <a:blip r:embed="rId2"/>
          <a:srcRect l="0" t="0" r="0" b="0"/>
          <a:stretch>
            <a:fillRect/>
          </a:stretch>
        </p:blipFill>
        <p:spPr>
          <a:xfrm flipH="false" flipV="false" rot="0">
            <a:off x="2885383" y="702615"/>
            <a:ext cx="1442445" cy="1380900"/>
          </a:xfrm>
          <a:prstGeom prst="rect">
            <a:avLst/>
          </a:prstGeom>
        </p:spPr>
      </p:pic>
      <p:sp>
        <p:nvSpPr>
          <p:cNvPr name="TextBox 5" id="5"/>
          <p:cNvSpPr txBox="true"/>
          <p:nvPr/>
        </p:nvSpPr>
        <p:spPr>
          <a:xfrm rot="0">
            <a:off x="4537333" y="8902065"/>
            <a:ext cx="9213333" cy="356235"/>
          </a:xfrm>
          <a:prstGeom prst="rect">
            <a:avLst/>
          </a:prstGeom>
        </p:spPr>
        <p:txBody>
          <a:bodyPr anchor="t" rtlCol="false" tIns="0" lIns="0" bIns="0" rIns="0">
            <a:spAutoFit/>
          </a:bodyPr>
          <a:lstStyle/>
          <a:p>
            <a:pPr algn="ctr">
              <a:lnSpc>
                <a:spcPts val="2940"/>
              </a:lnSpc>
            </a:pPr>
            <a:r>
              <a:rPr lang="en-US" sz="2100">
                <a:solidFill>
                  <a:srgbClr val="000000"/>
                </a:solidFill>
                <a:latin typeface="Open Sans"/>
              </a:rPr>
              <a:t>https://www.youtube.com/watch?v=TOyygXMkWGQ</a:t>
            </a:r>
          </a:p>
        </p:txBody>
      </p:sp>
      <p:sp>
        <p:nvSpPr>
          <p:cNvPr name="TextBox 6" id="6"/>
          <p:cNvSpPr txBox="true"/>
          <p:nvPr/>
        </p:nvSpPr>
        <p:spPr>
          <a:xfrm rot="0">
            <a:off x="5949628" y="512115"/>
            <a:ext cx="6388745" cy="1651635"/>
          </a:xfrm>
          <a:prstGeom prst="rect">
            <a:avLst/>
          </a:prstGeom>
        </p:spPr>
        <p:txBody>
          <a:bodyPr anchor="t" rtlCol="false" tIns="0" lIns="0" bIns="0" rIns="0">
            <a:spAutoFit/>
          </a:bodyPr>
          <a:lstStyle/>
          <a:p>
            <a:pPr algn="ctr">
              <a:lnSpc>
                <a:spcPts val="13439"/>
              </a:lnSpc>
            </a:pPr>
            <a:r>
              <a:rPr lang="en-US" sz="9600">
                <a:solidFill>
                  <a:srgbClr val="F9F9F9"/>
                </a:solidFill>
                <a:latin typeface="Caitlin"/>
              </a:rPr>
              <a:t>Que</a:t>
            </a:r>
            <a:r>
              <a:rPr lang="en-US" sz="9600">
                <a:solidFill>
                  <a:srgbClr val="F9F9F9"/>
                </a:solidFill>
                <a:latin typeface="Caitlin"/>
              </a:rPr>
              <a:t> font les autres ?</a:t>
            </a:r>
          </a:p>
        </p:txBody>
      </p:sp>
      <p:pic>
        <p:nvPicPr>
          <p:cNvPr name="Picture 7" id="7"/>
          <p:cNvPicPr>
            <a:picLocks noChangeAspect="true"/>
          </p:cNvPicPr>
          <p:nvPr>
            <a:videoFile r:link="rId4"/>
          </p:nvPr>
        </p:nvPicPr>
        <p:blipFill>
          <a:blip r:embed="rId3"/>
          <a:stretch>
            <a:fillRect/>
          </a:stretch>
        </p:blipFill>
        <p:spPr>
          <a:xfrm rot="0">
            <a:off x="4537333" y="2960024"/>
            <a:ext cx="9632345" cy="5418193"/>
          </a:xfrm>
          <a:prstGeom prst="rect">
            <a:avLst/>
          </a:prstGeom>
        </p:spPr>
      </p:pic>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22746" b="0"/>
          <a:stretch>
            <a:fillRect/>
          </a:stretch>
        </p:blipFill>
        <p:spPr>
          <a:xfrm flipH="false" flipV="false" rot="0">
            <a:off x="-5240036" y="0"/>
            <a:ext cx="11085759" cy="10287000"/>
          </a:xfrm>
          <a:prstGeom prst="rect">
            <a:avLst/>
          </a:prstGeom>
        </p:spPr>
      </p:pic>
      <p:grpSp>
        <p:nvGrpSpPr>
          <p:cNvPr name="Group 3" id="3"/>
          <p:cNvGrpSpPr/>
          <p:nvPr/>
        </p:nvGrpSpPr>
        <p:grpSpPr>
          <a:xfrm rot="0">
            <a:off x="0" y="302258"/>
            <a:ext cx="15119021" cy="1853358"/>
            <a:chOff x="0" y="0"/>
            <a:chExt cx="5114336" cy="626938"/>
          </a:xfrm>
        </p:grpSpPr>
        <p:sp>
          <p:nvSpPr>
            <p:cNvPr name="Freeform 4" id="4"/>
            <p:cNvSpPr/>
            <p:nvPr/>
          </p:nvSpPr>
          <p:spPr>
            <a:xfrm>
              <a:off x="0" y="0"/>
              <a:ext cx="5114336" cy="626938"/>
            </a:xfrm>
            <a:custGeom>
              <a:avLst/>
              <a:gdLst/>
              <a:ahLst/>
              <a:cxnLst/>
              <a:rect r="r" b="b" t="t" l="l"/>
              <a:pathLst>
                <a:path h="626938" w="5114336">
                  <a:moveTo>
                    <a:pt x="0" y="0"/>
                  </a:moveTo>
                  <a:lnTo>
                    <a:pt x="5114336" y="0"/>
                  </a:lnTo>
                  <a:lnTo>
                    <a:pt x="5114336" y="626938"/>
                  </a:lnTo>
                  <a:lnTo>
                    <a:pt x="0" y="626938"/>
                  </a:lnTo>
                  <a:close/>
                </a:path>
              </a:pathLst>
            </a:custGeom>
            <a:solidFill>
              <a:srgbClr val="000000"/>
            </a:solidFill>
          </p:spPr>
        </p:sp>
      </p:grpSp>
      <p:sp>
        <p:nvSpPr>
          <p:cNvPr name="TextBox 5" id="5"/>
          <p:cNvSpPr txBox="true"/>
          <p:nvPr/>
        </p:nvSpPr>
        <p:spPr>
          <a:xfrm rot="0">
            <a:off x="6232359" y="3277235"/>
            <a:ext cx="11404873" cy="5981065"/>
          </a:xfrm>
          <a:prstGeom prst="rect">
            <a:avLst/>
          </a:prstGeom>
        </p:spPr>
        <p:txBody>
          <a:bodyPr anchor="t" rtlCol="false" tIns="0" lIns="0" bIns="0" rIns="0">
            <a:spAutoFit/>
          </a:bodyPr>
          <a:lstStyle/>
          <a:p>
            <a:pPr algn="ctr">
              <a:lnSpc>
                <a:spcPts val="4759"/>
              </a:lnSpc>
            </a:pPr>
            <a:r>
              <a:rPr lang="en-US" sz="3399">
                <a:solidFill>
                  <a:srgbClr val="000000"/>
                </a:solidFill>
                <a:latin typeface="Open Sans Light"/>
              </a:rPr>
              <a:t>L'autisme es</a:t>
            </a:r>
            <a:r>
              <a:rPr lang="en-US" sz="3399">
                <a:solidFill>
                  <a:srgbClr val="000000"/>
                </a:solidFill>
                <a:latin typeface="Open Sans Light"/>
              </a:rPr>
              <a:t>t assez courant dans les sociétés d'aujourd'hui et peut affecter n'importe qui. Par définition, l'autisme est « un trouble du développement de servitude variable qui se caractérise par des difficultés d'interaction sociale et de communication et par des schémas de pensée et de comportement restreints ou répétitifs ». Il existe de nombreuses sévérités dans le spectre de l'autisme, et les personnes que vous connaissez pourraient avoir reçu un diagnostic d'autisme sans que vous le sachiez en raison de leur faible sévérité.</a:t>
            </a:r>
          </a:p>
        </p:txBody>
      </p:sp>
      <p:pic>
        <p:nvPicPr>
          <p:cNvPr name="Picture 6" id="6"/>
          <p:cNvPicPr>
            <a:picLocks noChangeAspect="true"/>
          </p:cNvPicPr>
          <p:nvPr/>
        </p:nvPicPr>
        <p:blipFill>
          <a:blip r:embed="rId3"/>
          <a:srcRect l="0" t="0" r="0" b="0"/>
          <a:stretch>
            <a:fillRect/>
          </a:stretch>
        </p:blipFill>
        <p:spPr>
          <a:xfrm flipH="false" flipV="false" rot="0">
            <a:off x="0" y="332179"/>
            <a:ext cx="1904703" cy="1823436"/>
          </a:xfrm>
          <a:prstGeom prst="rect">
            <a:avLst/>
          </a:prstGeom>
        </p:spPr>
      </p:pic>
      <p:pic>
        <p:nvPicPr>
          <p:cNvPr name="Picture 7" id="7"/>
          <p:cNvPicPr>
            <a:picLocks noChangeAspect="true"/>
          </p:cNvPicPr>
          <p:nvPr/>
        </p:nvPicPr>
        <p:blipFill>
          <a:blip r:embed="rId4"/>
          <a:srcRect l="0" t="0" r="0" b="0"/>
          <a:stretch>
            <a:fillRect/>
          </a:stretch>
        </p:blipFill>
        <p:spPr>
          <a:xfrm flipH="false" flipV="false" rot="0">
            <a:off x="12371528" y="9258300"/>
            <a:ext cx="5265704" cy="819919"/>
          </a:xfrm>
          <a:prstGeom prst="rect">
            <a:avLst/>
          </a:prstGeom>
        </p:spPr>
      </p:pic>
      <p:sp>
        <p:nvSpPr>
          <p:cNvPr name="TextBox 8" id="8"/>
          <p:cNvSpPr txBox="true"/>
          <p:nvPr/>
        </p:nvSpPr>
        <p:spPr>
          <a:xfrm rot="0">
            <a:off x="2297246" y="392959"/>
            <a:ext cx="9637549" cy="1500505"/>
          </a:xfrm>
          <a:prstGeom prst="rect">
            <a:avLst/>
          </a:prstGeom>
        </p:spPr>
        <p:txBody>
          <a:bodyPr anchor="t" rtlCol="false" tIns="0" lIns="0" bIns="0" rIns="0">
            <a:spAutoFit/>
          </a:bodyPr>
          <a:lstStyle/>
          <a:p>
            <a:pPr>
              <a:lnSpc>
                <a:spcPts val="12319"/>
              </a:lnSpc>
            </a:pPr>
            <a:r>
              <a:rPr lang="en-US" sz="8799">
                <a:solidFill>
                  <a:srgbClr val="F9F9F9"/>
                </a:solidFill>
                <a:latin typeface="Caitlin"/>
              </a:rPr>
              <a:t>L'autisme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028700" y="298133"/>
            <a:ext cx="1904703" cy="1823436"/>
          </a:xfrm>
          <a:prstGeom prst="rect">
            <a:avLst/>
          </a:prstGeom>
        </p:spPr>
      </p:pic>
      <p:grpSp>
        <p:nvGrpSpPr>
          <p:cNvPr name="Group 3" id="3"/>
          <p:cNvGrpSpPr/>
          <p:nvPr/>
        </p:nvGrpSpPr>
        <p:grpSpPr>
          <a:xfrm rot="0">
            <a:off x="1028700" y="2689433"/>
            <a:ext cx="7731504" cy="2454067"/>
            <a:chOff x="0" y="0"/>
            <a:chExt cx="2615348" cy="830141"/>
          </a:xfrm>
        </p:grpSpPr>
        <p:sp>
          <p:nvSpPr>
            <p:cNvPr name="Freeform 4" id="4"/>
            <p:cNvSpPr/>
            <p:nvPr/>
          </p:nvSpPr>
          <p:spPr>
            <a:xfrm>
              <a:off x="0" y="0"/>
              <a:ext cx="2615348" cy="830141"/>
            </a:xfrm>
            <a:custGeom>
              <a:avLst/>
              <a:gdLst/>
              <a:ahLst/>
              <a:cxnLst/>
              <a:rect r="r" b="b" t="t" l="l"/>
              <a:pathLst>
                <a:path h="830141" w="2615348">
                  <a:moveTo>
                    <a:pt x="0" y="0"/>
                  </a:moveTo>
                  <a:lnTo>
                    <a:pt x="2615348" y="0"/>
                  </a:lnTo>
                  <a:lnTo>
                    <a:pt x="2615348" y="830141"/>
                  </a:lnTo>
                  <a:lnTo>
                    <a:pt x="0" y="830141"/>
                  </a:lnTo>
                  <a:close/>
                </a:path>
              </a:pathLst>
            </a:custGeom>
            <a:solidFill>
              <a:srgbClr val="000000"/>
            </a:solidFill>
          </p:spPr>
        </p:sp>
      </p:grpSp>
      <p:grpSp>
        <p:nvGrpSpPr>
          <p:cNvPr name="Group 5" id="5"/>
          <p:cNvGrpSpPr/>
          <p:nvPr/>
        </p:nvGrpSpPr>
        <p:grpSpPr>
          <a:xfrm rot="0">
            <a:off x="9602885" y="2689433"/>
            <a:ext cx="7656415" cy="2454067"/>
            <a:chOff x="0" y="0"/>
            <a:chExt cx="2589948" cy="830141"/>
          </a:xfrm>
        </p:grpSpPr>
        <p:sp>
          <p:nvSpPr>
            <p:cNvPr name="Freeform 6" id="6"/>
            <p:cNvSpPr/>
            <p:nvPr/>
          </p:nvSpPr>
          <p:spPr>
            <a:xfrm>
              <a:off x="0" y="0"/>
              <a:ext cx="2589948" cy="830141"/>
            </a:xfrm>
            <a:custGeom>
              <a:avLst/>
              <a:gdLst/>
              <a:ahLst/>
              <a:cxnLst/>
              <a:rect r="r" b="b" t="t" l="l"/>
              <a:pathLst>
                <a:path h="830141" w="2589948">
                  <a:moveTo>
                    <a:pt x="0" y="0"/>
                  </a:moveTo>
                  <a:lnTo>
                    <a:pt x="2589948" y="0"/>
                  </a:lnTo>
                  <a:lnTo>
                    <a:pt x="2589948" y="830141"/>
                  </a:lnTo>
                  <a:lnTo>
                    <a:pt x="0" y="830141"/>
                  </a:lnTo>
                  <a:close/>
                </a:path>
              </a:pathLst>
            </a:custGeom>
            <a:solidFill>
              <a:srgbClr val="000000"/>
            </a:solidFill>
          </p:spPr>
        </p:sp>
      </p:grpSp>
      <p:grpSp>
        <p:nvGrpSpPr>
          <p:cNvPr name="Group 7" id="7"/>
          <p:cNvGrpSpPr/>
          <p:nvPr/>
        </p:nvGrpSpPr>
        <p:grpSpPr>
          <a:xfrm rot="0">
            <a:off x="1028700" y="5933538"/>
            <a:ext cx="7731504" cy="2454067"/>
            <a:chOff x="0" y="0"/>
            <a:chExt cx="2615348" cy="830141"/>
          </a:xfrm>
        </p:grpSpPr>
        <p:sp>
          <p:nvSpPr>
            <p:cNvPr name="Freeform 8" id="8"/>
            <p:cNvSpPr/>
            <p:nvPr/>
          </p:nvSpPr>
          <p:spPr>
            <a:xfrm>
              <a:off x="0" y="0"/>
              <a:ext cx="2615348" cy="830141"/>
            </a:xfrm>
            <a:custGeom>
              <a:avLst/>
              <a:gdLst/>
              <a:ahLst/>
              <a:cxnLst/>
              <a:rect r="r" b="b" t="t" l="l"/>
              <a:pathLst>
                <a:path h="830141" w="2615348">
                  <a:moveTo>
                    <a:pt x="0" y="0"/>
                  </a:moveTo>
                  <a:lnTo>
                    <a:pt x="2615348" y="0"/>
                  </a:lnTo>
                  <a:lnTo>
                    <a:pt x="2615348" y="830141"/>
                  </a:lnTo>
                  <a:lnTo>
                    <a:pt x="0" y="830141"/>
                  </a:lnTo>
                  <a:close/>
                </a:path>
              </a:pathLst>
            </a:custGeom>
            <a:solidFill>
              <a:srgbClr val="000000"/>
            </a:solidFill>
          </p:spPr>
        </p:sp>
      </p:grpSp>
      <p:grpSp>
        <p:nvGrpSpPr>
          <p:cNvPr name="Group 9" id="9"/>
          <p:cNvGrpSpPr/>
          <p:nvPr/>
        </p:nvGrpSpPr>
        <p:grpSpPr>
          <a:xfrm rot="0">
            <a:off x="9602885" y="5933538"/>
            <a:ext cx="7656415" cy="2454067"/>
            <a:chOff x="0" y="0"/>
            <a:chExt cx="2589948" cy="830141"/>
          </a:xfrm>
        </p:grpSpPr>
        <p:sp>
          <p:nvSpPr>
            <p:cNvPr name="Freeform 10" id="10"/>
            <p:cNvSpPr/>
            <p:nvPr/>
          </p:nvSpPr>
          <p:spPr>
            <a:xfrm>
              <a:off x="0" y="0"/>
              <a:ext cx="2589948" cy="830141"/>
            </a:xfrm>
            <a:custGeom>
              <a:avLst/>
              <a:gdLst/>
              <a:ahLst/>
              <a:cxnLst/>
              <a:rect r="r" b="b" t="t" l="l"/>
              <a:pathLst>
                <a:path h="830141" w="2589948">
                  <a:moveTo>
                    <a:pt x="0" y="0"/>
                  </a:moveTo>
                  <a:lnTo>
                    <a:pt x="2589948" y="0"/>
                  </a:lnTo>
                  <a:lnTo>
                    <a:pt x="2589948" y="830141"/>
                  </a:lnTo>
                  <a:lnTo>
                    <a:pt x="0" y="830141"/>
                  </a:lnTo>
                  <a:close/>
                </a:path>
              </a:pathLst>
            </a:custGeom>
            <a:solidFill>
              <a:srgbClr val="000000"/>
            </a:solidFill>
          </p:spPr>
        </p:sp>
      </p:grpSp>
      <p:pic>
        <p:nvPicPr>
          <p:cNvPr name="Picture 11" id="11"/>
          <p:cNvPicPr>
            <a:picLocks noChangeAspect="true"/>
          </p:cNvPicPr>
          <p:nvPr/>
        </p:nvPicPr>
        <p:blipFill>
          <a:blip r:embed="rId3"/>
          <a:srcRect l="0" t="0" r="0" b="0"/>
          <a:stretch>
            <a:fillRect/>
          </a:stretch>
        </p:blipFill>
        <p:spPr>
          <a:xfrm flipH="false" flipV="false" rot="0">
            <a:off x="5958041" y="8785060"/>
            <a:ext cx="11301259" cy="946480"/>
          </a:xfrm>
          <a:prstGeom prst="rect">
            <a:avLst/>
          </a:prstGeom>
        </p:spPr>
      </p:pic>
      <p:sp>
        <p:nvSpPr>
          <p:cNvPr name="TextBox 12" id="12"/>
          <p:cNvSpPr txBox="true"/>
          <p:nvPr/>
        </p:nvSpPr>
        <p:spPr>
          <a:xfrm rot="0">
            <a:off x="4341540" y="107633"/>
            <a:ext cx="9604921" cy="1651635"/>
          </a:xfrm>
          <a:prstGeom prst="rect">
            <a:avLst/>
          </a:prstGeom>
        </p:spPr>
        <p:txBody>
          <a:bodyPr anchor="t" rtlCol="false" tIns="0" lIns="0" bIns="0" rIns="0">
            <a:spAutoFit/>
          </a:bodyPr>
          <a:lstStyle/>
          <a:p>
            <a:pPr algn="ctr">
              <a:lnSpc>
                <a:spcPts val="13439"/>
              </a:lnSpc>
            </a:pPr>
            <a:r>
              <a:rPr lang="en-US" sz="9600">
                <a:solidFill>
                  <a:srgbClr val="000000"/>
                </a:solidFill>
                <a:latin typeface="Caitlin"/>
              </a:rPr>
              <a:t>À</a:t>
            </a:r>
            <a:r>
              <a:rPr lang="en-US" sz="9600">
                <a:solidFill>
                  <a:srgbClr val="000000"/>
                </a:solidFill>
                <a:latin typeface="Caitlin"/>
              </a:rPr>
              <a:t> la maison et autour du monde</a:t>
            </a:r>
          </a:p>
        </p:txBody>
      </p:sp>
      <p:sp>
        <p:nvSpPr>
          <p:cNvPr name="TextBox 13" id="13"/>
          <p:cNvSpPr txBox="true"/>
          <p:nvPr/>
        </p:nvSpPr>
        <p:spPr>
          <a:xfrm rot="0">
            <a:off x="1028700" y="3292896"/>
            <a:ext cx="7731504" cy="1180465"/>
          </a:xfrm>
          <a:prstGeom prst="rect">
            <a:avLst/>
          </a:prstGeom>
        </p:spPr>
        <p:txBody>
          <a:bodyPr anchor="t" rtlCol="false" tIns="0" lIns="0" bIns="0" rIns="0">
            <a:spAutoFit/>
          </a:bodyPr>
          <a:lstStyle/>
          <a:p>
            <a:pPr algn="ctr">
              <a:lnSpc>
                <a:spcPts val="4759"/>
              </a:lnSpc>
            </a:pPr>
            <a:r>
              <a:rPr lang="en-US" sz="3399">
                <a:solidFill>
                  <a:srgbClr val="F9F9F9"/>
                </a:solidFill>
                <a:latin typeface="Open Sans Light"/>
              </a:rPr>
              <a:t>1</a:t>
            </a:r>
            <a:r>
              <a:rPr lang="en-US" sz="3399">
                <a:solidFill>
                  <a:srgbClr val="F9F9F9"/>
                </a:solidFill>
                <a:latin typeface="Open Sans Light"/>
              </a:rPr>
              <a:t> à 2 % de la population canadienne a de l’autisme.</a:t>
            </a:r>
          </a:p>
        </p:txBody>
      </p:sp>
      <p:sp>
        <p:nvSpPr>
          <p:cNvPr name="TextBox 14" id="14"/>
          <p:cNvSpPr txBox="true"/>
          <p:nvPr/>
        </p:nvSpPr>
        <p:spPr>
          <a:xfrm rot="0">
            <a:off x="9602885" y="3292896"/>
            <a:ext cx="7656415" cy="1180465"/>
          </a:xfrm>
          <a:prstGeom prst="rect">
            <a:avLst/>
          </a:prstGeom>
        </p:spPr>
        <p:txBody>
          <a:bodyPr anchor="t" rtlCol="false" tIns="0" lIns="0" bIns="0" rIns="0">
            <a:spAutoFit/>
          </a:bodyPr>
          <a:lstStyle/>
          <a:p>
            <a:pPr algn="ctr">
              <a:lnSpc>
                <a:spcPts val="4759"/>
              </a:lnSpc>
            </a:pPr>
            <a:r>
              <a:rPr lang="en-US" sz="3399">
                <a:solidFill>
                  <a:srgbClr val="F9F9F9"/>
                </a:solidFill>
                <a:latin typeface="Open Sans Light"/>
              </a:rPr>
              <a:t>222</a:t>
            </a:r>
            <a:r>
              <a:rPr lang="en-US" sz="3399">
                <a:solidFill>
                  <a:srgbClr val="F9F9F9"/>
                </a:solidFill>
                <a:latin typeface="Open Sans Light"/>
              </a:rPr>
              <a:t> sur 10 000 enfants aux États-Unis ont une forme d'autisme sur le spectre.</a:t>
            </a:r>
          </a:p>
        </p:txBody>
      </p:sp>
      <p:sp>
        <p:nvSpPr>
          <p:cNvPr name="TextBox 15" id="15"/>
          <p:cNvSpPr txBox="true"/>
          <p:nvPr/>
        </p:nvSpPr>
        <p:spPr>
          <a:xfrm rot="0">
            <a:off x="1028700" y="6074722"/>
            <a:ext cx="7731504" cy="2114550"/>
          </a:xfrm>
          <a:prstGeom prst="rect">
            <a:avLst/>
          </a:prstGeom>
        </p:spPr>
        <p:txBody>
          <a:bodyPr anchor="t" rtlCol="false" tIns="0" lIns="0" bIns="0" rIns="0">
            <a:spAutoFit/>
          </a:bodyPr>
          <a:lstStyle/>
          <a:p>
            <a:pPr algn="ctr">
              <a:lnSpc>
                <a:spcPts val="4200"/>
              </a:lnSpc>
            </a:pPr>
            <a:r>
              <a:rPr lang="en-US" sz="3000">
                <a:solidFill>
                  <a:srgbClr val="F9F9F9"/>
                </a:solidFill>
                <a:latin typeface="Open Sans Light"/>
              </a:rPr>
              <a:t>Hong Kong a l'un des taux d'autisme les plus élevés a</a:t>
            </a:r>
            <a:r>
              <a:rPr lang="en-US" sz="3000">
                <a:solidFill>
                  <a:srgbClr val="F9F9F9"/>
                </a:solidFill>
                <a:latin typeface="Open Sans Light"/>
              </a:rPr>
              <a:t>u monde, avec 372 enfants sur 10 000 ayant une forme d'autisme sur le spectre.</a:t>
            </a:r>
          </a:p>
        </p:txBody>
      </p:sp>
      <p:sp>
        <p:nvSpPr>
          <p:cNvPr name="TextBox 16" id="16"/>
          <p:cNvSpPr txBox="true"/>
          <p:nvPr/>
        </p:nvSpPr>
        <p:spPr>
          <a:xfrm rot="0">
            <a:off x="9602885" y="6537002"/>
            <a:ext cx="7656415" cy="1180465"/>
          </a:xfrm>
          <a:prstGeom prst="rect">
            <a:avLst/>
          </a:prstGeom>
        </p:spPr>
        <p:txBody>
          <a:bodyPr anchor="t" rtlCol="false" tIns="0" lIns="0" bIns="0" rIns="0">
            <a:spAutoFit/>
          </a:bodyPr>
          <a:lstStyle/>
          <a:p>
            <a:pPr algn="ctr">
              <a:lnSpc>
                <a:spcPts val="4759"/>
              </a:lnSpc>
            </a:pPr>
            <a:r>
              <a:rPr lang="en-US" sz="3399">
                <a:solidFill>
                  <a:srgbClr val="F9F9F9"/>
                </a:solidFill>
                <a:latin typeface="Open Sans Light"/>
              </a:rPr>
              <a:t>L</a:t>
            </a:r>
            <a:r>
              <a:rPr lang="en-US" sz="3399">
                <a:solidFill>
                  <a:srgbClr val="F9F9F9"/>
                </a:solidFill>
                <a:latin typeface="Open Sans Light"/>
              </a:rPr>
              <a:t>es taux d'autisme ont augmenté de 10 % en 2020.</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9F9F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24970" b="0"/>
          <a:stretch>
            <a:fillRect/>
          </a:stretch>
        </p:blipFill>
        <p:spPr>
          <a:xfrm flipH="false" flipV="false" rot="0">
            <a:off x="-4278171" y="0"/>
            <a:ext cx="11562942" cy="10287000"/>
          </a:xfrm>
          <a:prstGeom prst="rect">
            <a:avLst/>
          </a:prstGeom>
        </p:spPr>
      </p:pic>
      <p:grpSp>
        <p:nvGrpSpPr>
          <p:cNvPr name="Group 3" id="3"/>
          <p:cNvGrpSpPr/>
          <p:nvPr/>
        </p:nvGrpSpPr>
        <p:grpSpPr>
          <a:xfrm rot="0">
            <a:off x="0" y="3729038"/>
            <a:ext cx="7284771" cy="2828925"/>
            <a:chOff x="0" y="0"/>
            <a:chExt cx="2464231" cy="956945"/>
          </a:xfrm>
        </p:grpSpPr>
        <p:sp>
          <p:nvSpPr>
            <p:cNvPr name="Freeform 4" id="4"/>
            <p:cNvSpPr/>
            <p:nvPr/>
          </p:nvSpPr>
          <p:spPr>
            <a:xfrm>
              <a:off x="0" y="0"/>
              <a:ext cx="2464231" cy="956945"/>
            </a:xfrm>
            <a:custGeom>
              <a:avLst/>
              <a:gdLst/>
              <a:ahLst/>
              <a:cxnLst/>
              <a:rect r="r" b="b" t="t" l="l"/>
              <a:pathLst>
                <a:path h="956945" w="2464231">
                  <a:moveTo>
                    <a:pt x="0" y="0"/>
                  </a:moveTo>
                  <a:lnTo>
                    <a:pt x="2464231" y="0"/>
                  </a:lnTo>
                  <a:lnTo>
                    <a:pt x="2464231" y="956945"/>
                  </a:lnTo>
                  <a:lnTo>
                    <a:pt x="0" y="956945"/>
                  </a:lnTo>
                  <a:close/>
                </a:path>
              </a:pathLst>
            </a:custGeom>
            <a:solidFill>
              <a:srgbClr val="000000"/>
            </a:solidFill>
          </p:spPr>
        </p:sp>
      </p:grpSp>
      <p:pic>
        <p:nvPicPr>
          <p:cNvPr name="Picture 5" id="5"/>
          <p:cNvPicPr>
            <a:picLocks noChangeAspect="true"/>
          </p:cNvPicPr>
          <p:nvPr/>
        </p:nvPicPr>
        <p:blipFill>
          <a:blip r:embed="rId3"/>
          <a:srcRect l="0" t="0" r="0" b="0"/>
          <a:stretch>
            <a:fillRect/>
          </a:stretch>
        </p:blipFill>
        <p:spPr>
          <a:xfrm flipH="false" flipV="false" rot="0">
            <a:off x="76348" y="4231782"/>
            <a:ext cx="1904703" cy="1823436"/>
          </a:xfrm>
          <a:prstGeom prst="rect">
            <a:avLst/>
          </a:prstGeom>
        </p:spPr>
      </p:pic>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7942619" y="1028700"/>
            <a:ext cx="1376588" cy="2057400"/>
          </a:xfrm>
          <a:prstGeom prst="rect">
            <a:avLst/>
          </a:prstGeom>
        </p:spPr>
      </p:pic>
      <p:sp>
        <p:nvSpPr>
          <p:cNvPr name="TextBox 7" id="7"/>
          <p:cNvSpPr txBox="true"/>
          <p:nvPr/>
        </p:nvSpPr>
        <p:spPr>
          <a:xfrm rot="0">
            <a:off x="1028700" y="4307522"/>
            <a:ext cx="7284771" cy="1500505"/>
          </a:xfrm>
          <a:prstGeom prst="rect">
            <a:avLst/>
          </a:prstGeom>
        </p:spPr>
        <p:txBody>
          <a:bodyPr anchor="t" rtlCol="false" tIns="0" lIns="0" bIns="0" rIns="0">
            <a:spAutoFit/>
          </a:bodyPr>
          <a:lstStyle/>
          <a:p>
            <a:pPr algn="ctr">
              <a:lnSpc>
                <a:spcPts val="12319"/>
              </a:lnSpc>
            </a:pPr>
            <a:r>
              <a:rPr lang="en-US" sz="8799">
                <a:solidFill>
                  <a:srgbClr val="F9F9F9"/>
                </a:solidFill>
                <a:latin typeface="Caitlin"/>
              </a:rPr>
              <a:t>P</a:t>
            </a:r>
            <a:r>
              <a:rPr lang="en-US" sz="8799">
                <a:solidFill>
                  <a:srgbClr val="F9F9F9"/>
                </a:solidFill>
                <a:latin typeface="Caitlin"/>
              </a:rPr>
              <a:t>arlons-nous!</a:t>
            </a:r>
          </a:p>
        </p:txBody>
      </p:sp>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7942619" y="7200900"/>
            <a:ext cx="1376588" cy="2057400"/>
          </a:xfrm>
          <a:prstGeom prst="rect">
            <a:avLst/>
          </a:prstGeom>
        </p:spPr>
      </p:pic>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7942619" y="4114800"/>
            <a:ext cx="1376588" cy="2057400"/>
          </a:xfrm>
          <a:prstGeom prst="rect">
            <a:avLst/>
          </a:prstGeom>
        </p:spPr>
      </p:pic>
      <p:sp>
        <p:nvSpPr>
          <p:cNvPr name="TextBox 10" id="10"/>
          <p:cNvSpPr txBox="true"/>
          <p:nvPr/>
        </p:nvSpPr>
        <p:spPr>
          <a:xfrm rot="0">
            <a:off x="10021766" y="1433830"/>
            <a:ext cx="7237534" cy="1180465"/>
          </a:xfrm>
          <a:prstGeom prst="rect">
            <a:avLst/>
          </a:prstGeom>
        </p:spPr>
        <p:txBody>
          <a:bodyPr anchor="t" rtlCol="false" tIns="0" lIns="0" bIns="0" rIns="0">
            <a:spAutoFit/>
          </a:bodyPr>
          <a:lstStyle/>
          <a:p>
            <a:pPr algn="ctr">
              <a:lnSpc>
                <a:spcPts val="4759"/>
              </a:lnSpc>
            </a:pPr>
            <a:r>
              <a:rPr lang="en-US" sz="3399">
                <a:solidFill>
                  <a:srgbClr val="000000"/>
                </a:solidFill>
                <a:latin typeface="Open Sans Light"/>
              </a:rPr>
              <a:t>Connaissez-vous</a:t>
            </a:r>
            <a:r>
              <a:rPr lang="en-US" sz="3399">
                <a:solidFill>
                  <a:srgbClr val="000000"/>
                </a:solidFill>
                <a:latin typeface="Open Sans Light"/>
              </a:rPr>
              <a:t> personnellement quelqu'un qui a de l’autisme?</a:t>
            </a:r>
          </a:p>
        </p:txBody>
      </p:sp>
      <p:sp>
        <p:nvSpPr>
          <p:cNvPr name="TextBox 11" id="11"/>
          <p:cNvSpPr txBox="true"/>
          <p:nvPr/>
        </p:nvSpPr>
        <p:spPr>
          <a:xfrm rot="0">
            <a:off x="10021766" y="4519930"/>
            <a:ext cx="7237534" cy="1180465"/>
          </a:xfrm>
          <a:prstGeom prst="rect">
            <a:avLst/>
          </a:prstGeom>
        </p:spPr>
        <p:txBody>
          <a:bodyPr anchor="t" rtlCol="false" tIns="0" lIns="0" bIns="0" rIns="0">
            <a:spAutoFit/>
          </a:bodyPr>
          <a:lstStyle/>
          <a:p>
            <a:pPr algn="ctr">
              <a:lnSpc>
                <a:spcPts val="4759"/>
              </a:lnSpc>
            </a:pPr>
            <a:r>
              <a:rPr lang="en-US" sz="3399">
                <a:solidFill>
                  <a:srgbClr val="000000"/>
                </a:solidFill>
                <a:latin typeface="Open Sans Light"/>
              </a:rPr>
              <a:t>Que pouvez-vous</a:t>
            </a:r>
            <a:r>
              <a:rPr lang="en-US" sz="3399">
                <a:solidFill>
                  <a:srgbClr val="000000"/>
                </a:solidFill>
                <a:latin typeface="Open Sans Light"/>
              </a:rPr>
              <a:t> faire pour vous renseigner davantage sur l'autisme?</a:t>
            </a:r>
          </a:p>
        </p:txBody>
      </p:sp>
      <p:sp>
        <p:nvSpPr>
          <p:cNvPr name="TextBox 12" id="12"/>
          <p:cNvSpPr txBox="true"/>
          <p:nvPr/>
        </p:nvSpPr>
        <p:spPr>
          <a:xfrm rot="0">
            <a:off x="10021766" y="7606030"/>
            <a:ext cx="7237534" cy="1180465"/>
          </a:xfrm>
          <a:prstGeom prst="rect">
            <a:avLst/>
          </a:prstGeom>
        </p:spPr>
        <p:txBody>
          <a:bodyPr anchor="t" rtlCol="false" tIns="0" lIns="0" bIns="0" rIns="0">
            <a:spAutoFit/>
          </a:bodyPr>
          <a:lstStyle/>
          <a:p>
            <a:pPr algn="ctr">
              <a:lnSpc>
                <a:spcPts val="4759"/>
              </a:lnSpc>
            </a:pPr>
            <a:r>
              <a:rPr lang="en-US" sz="3399">
                <a:solidFill>
                  <a:srgbClr val="000000"/>
                </a:solidFill>
                <a:latin typeface="Open Sans Light"/>
              </a:rPr>
              <a:t>Comment</a:t>
            </a:r>
            <a:r>
              <a:rPr lang="en-US" sz="3399">
                <a:solidFill>
                  <a:srgbClr val="000000"/>
                </a:solidFill>
                <a:latin typeface="Open Sans Light"/>
              </a:rPr>
              <a:t> faire mieux connaître le sujet?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DAEwMzzo48s</dc:identifier>
  <dcterms:modified xsi:type="dcterms:W3CDTF">2011-08-01T06:04:30Z</dcterms:modified>
  <cp:revision>1</cp:revision>
  <dc:title>Les sujets d’impact social</dc:title>
</cp:coreProperties>
</file>